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2" r:id="rId1"/>
    <p:sldMasterId id="2147483704" r:id="rId2"/>
  </p:sldMasterIdLst>
  <p:notesMasterIdLst>
    <p:notesMasterId r:id="rId74"/>
  </p:notesMasterIdLst>
  <p:handoutMasterIdLst>
    <p:handoutMasterId r:id="rId75"/>
  </p:handoutMasterIdLst>
  <p:sldIdLst>
    <p:sldId id="771" r:id="rId3"/>
    <p:sldId id="861" r:id="rId4"/>
    <p:sldId id="860" r:id="rId5"/>
    <p:sldId id="859" r:id="rId6"/>
    <p:sldId id="569" r:id="rId7"/>
    <p:sldId id="570" r:id="rId8"/>
    <p:sldId id="720" r:id="rId9"/>
    <p:sldId id="862" r:id="rId10"/>
    <p:sldId id="863" r:id="rId11"/>
    <p:sldId id="864" r:id="rId12"/>
    <p:sldId id="747" r:id="rId13"/>
    <p:sldId id="789" r:id="rId14"/>
    <p:sldId id="868" r:id="rId15"/>
    <p:sldId id="902" r:id="rId16"/>
    <p:sldId id="865" r:id="rId17"/>
    <p:sldId id="866" r:id="rId18"/>
    <p:sldId id="894" r:id="rId19"/>
    <p:sldId id="749" r:id="rId20"/>
    <p:sldId id="723" r:id="rId21"/>
    <p:sldId id="778" r:id="rId22"/>
    <p:sldId id="779" r:id="rId23"/>
    <p:sldId id="780" r:id="rId24"/>
    <p:sldId id="867" r:id="rId25"/>
    <p:sldId id="872" r:id="rId26"/>
    <p:sldId id="870" r:id="rId27"/>
    <p:sldId id="873" r:id="rId28"/>
    <p:sldId id="895" r:id="rId29"/>
    <p:sldId id="892" r:id="rId30"/>
    <p:sldId id="897" r:id="rId31"/>
    <p:sldId id="898" r:id="rId32"/>
    <p:sldId id="893" r:id="rId33"/>
    <p:sldId id="899" r:id="rId34"/>
    <p:sldId id="900" r:id="rId35"/>
    <p:sldId id="901" r:id="rId36"/>
    <p:sldId id="869" r:id="rId37"/>
    <p:sldId id="574" r:id="rId38"/>
    <p:sldId id="874" r:id="rId39"/>
    <p:sldId id="876" r:id="rId40"/>
    <p:sldId id="727" r:id="rId41"/>
    <p:sldId id="836" r:id="rId42"/>
    <p:sldId id="877" r:id="rId43"/>
    <p:sldId id="709" r:id="rId44"/>
    <p:sldId id="588" r:id="rId45"/>
    <p:sldId id="732" r:id="rId46"/>
    <p:sldId id="733" r:id="rId47"/>
    <p:sldId id="794" r:id="rId48"/>
    <p:sldId id="827" r:id="rId49"/>
    <p:sldId id="829" r:id="rId50"/>
    <p:sldId id="831" r:id="rId51"/>
    <p:sldId id="832" r:id="rId52"/>
    <p:sldId id="833" r:id="rId53"/>
    <p:sldId id="878" r:id="rId54"/>
    <p:sldId id="879" r:id="rId55"/>
    <p:sldId id="880" r:id="rId56"/>
    <p:sldId id="881" r:id="rId57"/>
    <p:sldId id="882" r:id="rId58"/>
    <p:sldId id="883" r:id="rId59"/>
    <p:sldId id="884" r:id="rId60"/>
    <p:sldId id="885" r:id="rId61"/>
    <p:sldId id="886" r:id="rId62"/>
    <p:sldId id="887" r:id="rId63"/>
    <p:sldId id="665" r:id="rId64"/>
    <p:sldId id="851" r:id="rId65"/>
    <p:sldId id="890" r:id="rId66"/>
    <p:sldId id="891" r:id="rId67"/>
    <p:sldId id="888" r:id="rId68"/>
    <p:sldId id="889" r:id="rId69"/>
    <p:sldId id="595" r:id="rId70"/>
    <p:sldId id="711" r:id="rId71"/>
    <p:sldId id="817" r:id="rId72"/>
    <p:sldId id="818" r:id="rId73"/>
  </p:sldIdLst>
  <p:sldSz cx="9144000" cy="5143500" type="screen16x9"/>
  <p:notesSz cx="6858000" cy="9296400"/>
  <p:defaultTextStyle>
    <a:defPPr>
      <a:defRPr lang="en-US"/>
    </a:defPPr>
    <a:lvl1pPr algn="l" defTabSz="407789" rtl="0" fontAlgn="base">
      <a:spcBef>
        <a:spcPct val="0"/>
      </a:spcBef>
      <a:spcAft>
        <a:spcPct val="0"/>
      </a:spcAft>
      <a:defRPr sz="1600" kern="1200">
        <a:solidFill>
          <a:schemeClr val="tx1"/>
        </a:solidFill>
        <a:latin typeface="Arial" pitchFamily="34" charset="0"/>
        <a:ea typeface="+mn-ea"/>
        <a:cs typeface="Arial" pitchFamily="34" charset="0"/>
      </a:defRPr>
    </a:lvl1pPr>
    <a:lvl2pPr marL="407789" indent="-122039" algn="l" defTabSz="407789" rtl="0" fontAlgn="base">
      <a:spcBef>
        <a:spcPct val="0"/>
      </a:spcBef>
      <a:spcAft>
        <a:spcPct val="0"/>
      </a:spcAft>
      <a:defRPr sz="1600" kern="1200">
        <a:solidFill>
          <a:schemeClr val="tx1"/>
        </a:solidFill>
        <a:latin typeface="Arial" pitchFamily="34" charset="0"/>
        <a:ea typeface="+mn-ea"/>
        <a:cs typeface="Arial" pitchFamily="34" charset="0"/>
      </a:defRPr>
    </a:lvl2pPr>
    <a:lvl3pPr marL="815578" indent="-244078" algn="l" defTabSz="407789" rtl="0" fontAlgn="base">
      <a:spcBef>
        <a:spcPct val="0"/>
      </a:spcBef>
      <a:spcAft>
        <a:spcPct val="0"/>
      </a:spcAft>
      <a:defRPr sz="1600" kern="1200">
        <a:solidFill>
          <a:schemeClr val="tx1"/>
        </a:solidFill>
        <a:latin typeface="Arial" pitchFamily="34" charset="0"/>
        <a:ea typeface="+mn-ea"/>
        <a:cs typeface="Arial" pitchFamily="34" charset="0"/>
      </a:defRPr>
    </a:lvl3pPr>
    <a:lvl4pPr marL="1224359" indent="-367109" algn="l" defTabSz="407789" rtl="0" fontAlgn="base">
      <a:spcBef>
        <a:spcPct val="0"/>
      </a:spcBef>
      <a:spcAft>
        <a:spcPct val="0"/>
      </a:spcAft>
      <a:defRPr sz="1600" kern="1200">
        <a:solidFill>
          <a:schemeClr val="tx1"/>
        </a:solidFill>
        <a:latin typeface="Arial" pitchFamily="34" charset="0"/>
        <a:ea typeface="+mn-ea"/>
        <a:cs typeface="Arial" pitchFamily="34" charset="0"/>
      </a:defRPr>
    </a:lvl4pPr>
    <a:lvl5pPr marL="1632149" indent="-489149" algn="l" defTabSz="407789" rtl="0" fontAlgn="base">
      <a:spcBef>
        <a:spcPct val="0"/>
      </a:spcBef>
      <a:spcAft>
        <a:spcPct val="0"/>
      </a:spcAft>
      <a:defRPr sz="1600" kern="1200">
        <a:solidFill>
          <a:schemeClr val="tx1"/>
        </a:solidFill>
        <a:latin typeface="Arial" pitchFamily="34" charset="0"/>
        <a:ea typeface="+mn-ea"/>
        <a:cs typeface="Arial" pitchFamily="34" charset="0"/>
      </a:defRPr>
    </a:lvl5pPr>
    <a:lvl6pPr marL="1428750" algn="l" defTabSz="571500" rtl="0" eaLnBrk="1" latinLnBrk="0" hangingPunct="1">
      <a:defRPr sz="1600" kern="1200">
        <a:solidFill>
          <a:schemeClr val="tx1"/>
        </a:solidFill>
        <a:latin typeface="Arial" pitchFamily="34" charset="0"/>
        <a:ea typeface="+mn-ea"/>
        <a:cs typeface="Arial" pitchFamily="34" charset="0"/>
      </a:defRPr>
    </a:lvl6pPr>
    <a:lvl7pPr marL="1714500" algn="l" defTabSz="571500" rtl="0" eaLnBrk="1" latinLnBrk="0" hangingPunct="1">
      <a:defRPr sz="1600" kern="1200">
        <a:solidFill>
          <a:schemeClr val="tx1"/>
        </a:solidFill>
        <a:latin typeface="Arial" pitchFamily="34" charset="0"/>
        <a:ea typeface="+mn-ea"/>
        <a:cs typeface="Arial" pitchFamily="34" charset="0"/>
      </a:defRPr>
    </a:lvl7pPr>
    <a:lvl8pPr marL="2000250" algn="l" defTabSz="571500" rtl="0" eaLnBrk="1" latinLnBrk="0" hangingPunct="1">
      <a:defRPr sz="1600" kern="1200">
        <a:solidFill>
          <a:schemeClr val="tx1"/>
        </a:solidFill>
        <a:latin typeface="Arial" pitchFamily="34" charset="0"/>
        <a:ea typeface="+mn-ea"/>
        <a:cs typeface="Arial" pitchFamily="34" charset="0"/>
      </a:defRPr>
    </a:lvl8pPr>
    <a:lvl9pPr marL="2286000" algn="l" defTabSz="571500" rtl="0" eaLnBrk="1" latinLnBrk="0" hangingPunct="1">
      <a:defRPr sz="1600"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os="454">
          <p15:clr>
            <a:srgbClr val="A4A3A4"/>
          </p15:clr>
        </p15:guide>
        <p15:guide id="2" orient="horz" pos="179">
          <p15:clr>
            <a:srgbClr val="A4A3A4"/>
          </p15:clr>
        </p15:guide>
        <p15:guide id="3" orient="horz" pos="524">
          <p15:clr>
            <a:srgbClr val="A4A3A4"/>
          </p15:clr>
        </p15:guide>
        <p15:guide id="4" pos="4432">
          <p15:clr>
            <a:srgbClr val="A4A3A4"/>
          </p15:clr>
        </p15:guide>
        <p15:guide id="5" pos="367">
          <p15:clr>
            <a:srgbClr val="A4A3A4"/>
          </p15:clr>
        </p15:guide>
        <p15:guide id="6" pos="1333">
          <p15:clr>
            <a:srgbClr val="A4A3A4"/>
          </p15:clr>
        </p15:guide>
        <p15:guide id="7" pos="2881">
          <p15:clr>
            <a:srgbClr val="A4A3A4"/>
          </p15:clr>
        </p15:guide>
        <p15:guide id="8" pos="5460">
          <p15:clr>
            <a:srgbClr val="A4A3A4"/>
          </p15:clr>
        </p15:guide>
        <p15:guide id="9" pos="35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a:srgbClr val="008599"/>
    <a:srgbClr val="524F50"/>
    <a:srgbClr val="4D4D4D"/>
    <a:srgbClr val="F8CBAD"/>
    <a:srgbClr val="00605B"/>
    <a:srgbClr val="00AAA0"/>
    <a:srgbClr val="C9FFF1"/>
    <a:srgbClr val="000000"/>
    <a:srgbClr val="385D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754" autoAdjust="0"/>
    <p:restoredTop sz="86967" autoAdjust="0"/>
  </p:normalViewPr>
  <p:slideViewPr>
    <p:cSldViewPr snapToGrid="0" snapToObjects="1">
      <p:cViewPr varScale="1">
        <p:scale>
          <a:sx n="107" d="100"/>
          <a:sy n="107" d="100"/>
        </p:scale>
        <p:origin x="78" y="372"/>
      </p:cViewPr>
      <p:guideLst>
        <p:guide orient="horz" pos="454"/>
        <p:guide orient="horz" pos="179"/>
        <p:guide orient="horz" pos="524"/>
        <p:guide pos="4432"/>
        <p:guide pos="367"/>
        <p:guide pos="1333"/>
        <p:guide pos="2881"/>
        <p:guide pos="5460"/>
        <p:guide pos="3507"/>
      </p:guideLst>
    </p:cSldViewPr>
  </p:slideViewPr>
  <p:outlineViewPr>
    <p:cViewPr>
      <p:scale>
        <a:sx n="33" d="100"/>
        <a:sy n="33" d="100"/>
      </p:scale>
      <p:origin x="0" y="0"/>
    </p:cViewPr>
  </p:outlineViewPr>
  <p:notesTextViewPr>
    <p:cViewPr>
      <p:scale>
        <a:sx n="3" d="2"/>
        <a:sy n="3" d="2"/>
      </p:scale>
      <p:origin x="0" y="0"/>
    </p:cViewPr>
  </p:notesTextViewPr>
  <p:sorterViewPr>
    <p:cViewPr>
      <p:scale>
        <a:sx n="152" d="100"/>
        <a:sy n="152" d="100"/>
      </p:scale>
      <p:origin x="0" y="-6246"/>
    </p:cViewPr>
  </p:sorterViewPr>
  <p:notesViewPr>
    <p:cSldViewPr snapToGrid="0" snapToObjects="1">
      <p:cViewPr varScale="1">
        <p:scale>
          <a:sx n="82" d="100"/>
          <a:sy n="82" d="100"/>
        </p:scale>
        <p:origin x="3114"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2279141394942121E-2"/>
          <c:y val="7.2325312482792795E-2"/>
          <c:w val="0.82493324611663077"/>
          <c:h val="0.78742427944575111"/>
        </c:manualLayout>
      </c:layout>
      <c:lineChart>
        <c:grouping val="standard"/>
        <c:varyColors val="0"/>
        <c:ser>
          <c:idx val="0"/>
          <c:order val="0"/>
          <c:tx>
            <c:strRef>
              <c:f>Sheet1!$B$1</c:f>
              <c:strCache>
                <c:ptCount val="1"/>
                <c:pt idx="0">
                  <c:v>California</c:v>
                </c:pt>
              </c:strCache>
            </c:strRef>
          </c:tx>
          <c:spPr>
            <a:ln w="53975" cap="rnd">
              <a:solidFill>
                <a:srgbClr val="FFC000"/>
              </a:solidFill>
              <a:round/>
            </a:ln>
            <a:effectLst/>
          </c:spPr>
          <c:marker>
            <c:symbol val="none"/>
          </c:marker>
          <c:cat>
            <c:numRef>
              <c:f>Sheet1!$A$3:$A$15</c:f>
              <c:numCache>
                <c:formatCode>mmm\-yy</c:formatCode>
                <c:ptCount val="13"/>
                <c:pt idx="0">
                  <c:v>42614</c:v>
                </c:pt>
                <c:pt idx="1">
                  <c:v>42644</c:v>
                </c:pt>
                <c:pt idx="2">
                  <c:v>42675</c:v>
                </c:pt>
                <c:pt idx="3">
                  <c:v>42705</c:v>
                </c:pt>
                <c:pt idx="4">
                  <c:v>42736</c:v>
                </c:pt>
                <c:pt idx="5">
                  <c:v>42767</c:v>
                </c:pt>
                <c:pt idx="6">
                  <c:v>42795</c:v>
                </c:pt>
                <c:pt idx="7">
                  <c:v>42826</c:v>
                </c:pt>
                <c:pt idx="8">
                  <c:v>42856</c:v>
                </c:pt>
                <c:pt idx="9">
                  <c:v>42887</c:v>
                </c:pt>
                <c:pt idx="10">
                  <c:v>42917</c:v>
                </c:pt>
                <c:pt idx="11">
                  <c:v>42948</c:v>
                </c:pt>
                <c:pt idx="12">
                  <c:v>42995</c:v>
                </c:pt>
              </c:numCache>
            </c:numRef>
          </c:cat>
          <c:val>
            <c:numRef>
              <c:f>Sheet1!$B$3:$B$15</c:f>
              <c:numCache>
                <c:formatCode>0.00%</c:formatCode>
                <c:ptCount val="13"/>
                <c:pt idx="0">
                  <c:v>0.77400000000000002</c:v>
                </c:pt>
                <c:pt idx="1">
                  <c:v>0.752</c:v>
                </c:pt>
                <c:pt idx="2">
                  <c:v>0.73099999999999998</c:v>
                </c:pt>
                <c:pt idx="3">
                  <c:v>0.71899999999999997</c:v>
                </c:pt>
                <c:pt idx="4">
                  <c:v>0.89300000000000002</c:v>
                </c:pt>
                <c:pt idx="5">
                  <c:v>0.71199999999999997</c:v>
                </c:pt>
                <c:pt idx="6">
                  <c:v>0.83899999999999997</c:v>
                </c:pt>
                <c:pt idx="7">
                  <c:v>0.73299999999999998</c:v>
                </c:pt>
                <c:pt idx="8">
                  <c:v>0.80600000000000005</c:v>
                </c:pt>
                <c:pt idx="9">
                  <c:v>0.753</c:v>
                </c:pt>
                <c:pt idx="10">
                  <c:v>0.79700000000000004</c:v>
                </c:pt>
                <c:pt idx="11">
                  <c:v>0.67700000000000005</c:v>
                </c:pt>
                <c:pt idx="12">
                  <c:v>0.82899999999999996</c:v>
                </c:pt>
              </c:numCache>
            </c:numRef>
          </c:val>
          <c:smooth val="0"/>
        </c:ser>
        <c:ser>
          <c:idx val="1"/>
          <c:order val="1"/>
          <c:tx>
            <c:strRef>
              <c:f>Sheet1!$C$1</c:f>
              <c:strCache>
                <c:ptCount val="1"/>
                <c:pt idx="0">
                  <c:v>Davies</c:v>
                </c:pt>
              </c:strCache>
            </c:strRef>
          </c:tx>
          <c:spPr>
            <a:ln w="53975" cap="rnd">
              <a:solidFill>
                <a:schemeClr val="tx2">
                  <a:lumMod val="40000"/>
                  <a:lumOff val="60000"/>
                </a:schemeClr>
              </a:solidFill>
              <a:round/>
            </a:ln>
            <a:effectLst/>
          </c:spPr>
          <c:marker>
            <c:symbol val="none"/>
          </c:marker>
          <c:cat>
            <c:numRef>
              <c:f>Sheet1!$A$3:$A$15</c:f>
              <c:numCache>
                <c:formatCode>mmm\-yy</c:formatCode>
                <c:ptCount val="13"/>
                <c:pt idx="0">
                  <c:v>42614</c:v>
                </c:pt>
                <c:pt idx="1">
                  <c:v>42644</c:v>
                </c:pt>
                <c:pt idx="2">
                  <c:v>42675</c:v>
                </c:pt>
                <c:pt idx="3">
                  <c:v>42705</c:v>
                </c:pt>
                <c:pt idx="4">
                  <c:v>42736</c:v>
                </c:pt>
                <c:pt idx="5">
                  <c:v>42767</c:v>
                </c:pt>
                <c:pt idx="6">
                  <c:v>42795</c:v>
                </c:pt>
                <c:pt idx="7">
                  <c:v>42826</c:v>
                </c:pt>
                <c:pt idx="8">
                  <c:v>42856</c:v>
                </c:pt>
                <c:pt idx="9">
                  <c:v>42887</c:v>
                </c:pt>
                <c:pt idx="10">
                  <c:v>42917</c:v>
                </c:pt>
                <c:pt idx="11">
                  <c:v>42948</c:v>
                </c:pt>
                <c:pt idx="12">
                  <c:v>42995</c:v>
                </c:pt>
              </c:numCache>
            </c:numRef>
          </c:cat>
          <c:val>
            <c:numRef>
              <c:f>Sheet1!$C$3:$C$15</c:f>
              <c:numCache>
                <c:formatCode>0.00%</c:formatCode>
                <c:ptCount val="13"/>
                <c:pt idx="0">
                  <c:v>0.78600000000000003</c:v>
                </c:pt>
                <c:pt idx="1">
                  <c:v>0.74299999999999999</c:v>
                </c:pt>
                <c:pt idx="2">
                  <c:v>0.754</c:v>
                </c:pt>
                <c:pt idx="3">
                  <c:v>0.74399999999999999</c:v>
                </c:pt>
                <c:pt idx="4">
                  <c:v>0.78600000000000003</c:v>
                </c:pt>
                <c:pt idx="5">
                  <c:v>0.77100000000000002</c:v>
                </c:pt>
                <c:pt idx="6">
                  <c:v>0.75900000000000001</c:v>
                </c:pt>
                <c:pt idx="7">
                  <c:v>0.77800000000000002</c:v>
                </c:pt>
                <c:pt idx="8">
                  <c:v>0.80200000000000005</c:v>
                </c:pt>
                <c:pt idx="9">
                  <c:v>0.78400000000000003</c:v>
                </c:pt>
                <c:pt idx="10">
                  <c:v>0.79500000000000004</c:v>
                </c:pt>
                <c:pt idx="11">
                  <c:v>0.78400000000000003</c:v>
                </c:pt>
                <c:pt idx="12">
                  <c:v>0.82699999999999996</c:v>
                </c:pt>
              </c:numCache>
            </c:numRef>
          </c:val>
          <c:smooth val="0"/>
        </c:ser>
        <c:ser>
          <c:idx val="2"/>
          <c:order val="2"/>
          <c:tx>
            <c:strRef>
              <c:f>Sheet1!$D$1</c:f>
              <c:strCache>
                <c:ptCount val="1"/>
                <c:pt idx="0">
                  <c:v>Pacific</c:v>
                </c:pt>
              </c:strCache>
            </c:strRef>
          </c:tx>
          <c:spPr>
            <a:ln w="53975" cap="rnd">
              <a:solidFill>
                <a:srgbClr val="00AAA0"/>
              </a:solidFill>
              <a:round/>
            </a:ln>
            <a:effectLst/>
          </c:spPr>
          <c:marker>
            <c:symbol val="none"/>
          </c:marker>
          <c:cat>
            <c:numRef>
              <c:f>Sheet1!$A$3:$A$15</c:f>
              <c:numCache>
                <c:formatCode>mmm\-yy</c:formatCode>
                <c:ptCount val="13"/>
                <c:pt idx="0">
                  <c:v>42614</c:v>
                </c:pt>
                <c:pt idx="1">
                  <c:v>42644</c:v>
                </c:pt>
                <c:pt idx="2">
                  <c:v>42675</c:v>
                </c:pt>
                <c:pt idx="3">
                  <c:v>42705</c:v>
                </c:pt>
                <c:pt idx="4">
                  <c:v>42736</c:v>
                </c:pt>
                <c:pt idx="5">
                  <c:v>42767</c:v>
                </c:pt>
                <c:pt idx="6">
                  <c:v>42795</c:v>
                </c:pt>
                <c:pt idx="7">
                  <c:v>42826</c:v>
                </c:pt>
                <c:pt idx="8">
                  <c:v>42856</c:v>
                </c:pt>
                <c:pt idx="9">
                  <c:v>42887</c:v>
                </c:pt>
                <c:pt idx="10">
                  <c:v>42917</c:v>
                </c:pt>
                <c:pt idx="11">
                  <c:v>42948</c:v>
                </c:pt>
                <c:pt idx="12">
                  <c:v>42995</c:v>
                </c:pt>
              </c:numCache>
            </c:numRef>
          </c:cat>
          <c:val>
            <c:numRef>
              <c:f>Sheet1!$D$3:$D$15</c:f>
              <c:numCache>
                <c:formatCode>0.00%</c:formatCode>
                <c:ptCount val="13"/>
                <c:pt idx="0">
                  <c:v>0.69299999999999995</c:v>
                </c:pt>
                <c:pt idx="1">
                  <c:v>0.69099999999999995</c:v>
                </c:pt>
                <c:pt idx="2">
                  <c:v>0.68300000000000005</c:v>
                </c:pt>
                <c:pt idx="3">
                  <c:v>0.71299999999999997</c:v>
                </c:pt>
                <c:pt idx="4">
                  <c:v>0.75900000000000001</c:v>
                </c:pt>
                <c:pt idx="5">
                  <c:v>0.73</c:v>
                </c:pt>
                <c:pt idx="6">
                  <c:v>0.76400000000000001</c:v>
                </c:pt>
                <c:pt idx="7">
                  <c:v>0.71299999999999997</c:v>
                </c:pt>
                <c:pt idx="8">
                  <c:v>0.75800000000000001</c:v>
                </c:pt>
                <c:pt idx="9">
                  <c:v>0.77</c:v>
                </c:pt>
                <c:pt idx="10">
                  <c:v>0.77700000000000002</c:v>
                </c:pt>
                <c:pt idx="11">
                  <c:v>0.748</c:v>
                </c:pt>
                <c:pt idx="12">
                  <c:v>0.77</c:v>
                </c:pt>
              </c:numCache>
            </c:numRef>
          </c:val>
          <c:smooth val="0"/>
        </c:ser>
        <c:ser>
          <c:idx val="3"/>
          <c:order val="3"/>
          <c:tx>
            <c:strRef>
              <c:f>Sheet1!$E$1</c:f>
              <c:strCache>
                <c:ptCount val="1"/>
                <c:pt idx="0">
                  <c:v>St. Luke's</c:v>
                </c:pt>
              </c:strCache>
            </c:strRef>
          </c:tx>
          <c:spPr>
            <a:ln w="53975" cap="rnd">
              <a:solidFill>
                <a:schemeClr val="accent2">
                  <a:lumMod val="60000"/>
                  <a:lumOff val="40000"/>
                </a:schemeClr>
              </a:solidFill>
              <a:round/>
            </a:ln>
            <a:effectLst/>
          </c:spPr>
          <c:marker>
            <c:symbol val="none"/>
          </c:marker>
          <c:cat>
            <c:numRef>
              <c:f>Sheet1!$A$3:$A$15</c:f>
              <c:numCache>
                <c:formatCode>mmm\-yy</c:formatCode>
                <c:ptCount val="13"/>
                <c:pt idx="0">
                  <c:v>42614</c:v>
                </c:pt>
                <c:pt idx="1">
                  <c:v>42644</c:v>
                </c:pt>
                <c:pt idx="2">
                  <c:v>42675</c:v>
                </c:pt>
                <c:pt idx="3">
                  <c:v>42705</c:v>
                </c:pt>
                <c:pt idx="4">
                  <c:v>42736</c:v>
                </c:pt>
                <c:pt idx="5">
                  <c:v>42767</c:v>
                </c:pt>
                <c:pt idx="6">
                  <c:v>42795</c:v>
                </c:pt>
                <c:pt idx="7">
                  <c:v>42826</c:v>
                </c:pt>
                <c:pt idx="8">
                  <c:v>42856</c:v>
                </c:pt>
                <c:pt idx="9">
                  <c:v>42887</c:v>
                </c:pt>
                <c:pt idx="10">
                  <c:v>42917</c:v>
                </c:pt>
                <c:pt idx="11">
                  <c:v>42948</c:v>
                </c:pt>
                <c:pt idx="12">
                  <c:v>42995</c:v>
                </c:pt>
              </c:numCache>
            </c:numRef>
          </c:cat>
          <c:val>
            <c:numRef>
              <c:f>Sheet1!$E$3:$E$15</c:f>
              <c:numCache>
                <c:formatCode>0.00%</c:formatCode>
                <c:ptCount val="13"/>
                <c:pt idx="0">
                  <c:v>0.78600000000000003</c:v>
                </c:pt>
                <c:pt idx="1">
                  <c:v>0.78500000000000003</c:v>
                </c:pt>
                <c:pt idx="2">
                  <c:v>0.85099999999999998</c:v>
                </c:pt>
                <c:pt idx="3">
                  <c:v>0.82199999999999995</c:v>
                </c:pt>
                <c:pt idx="4">
                  <c:v>0.82399999999999995</c:v>
                </c:pt>
                <c:pt idx="5">
                  <c:v>0.81799999999999995</c:v>
                </c:pt>
                <c:pt idx="6">
                  <c:v>0.83899999999999997</c:v>
                </c:pt>
                <c:pt idx="7">
                  <c:v>0.78400000000000003</c:v>
                </c:pt>
                <c:pt idx="8">
                  <c:v>0.80600000000000005</c:v>
                </c:pt>
                <c:pt idx="9">
                  <c:v>0.81799999999999995</c:v>
                </c:pt>
                <c:pt idx="10">
                  <c:v>0.82199999999999995</c:v>
                </c:pt>
                <c:pt idx="11">
                  <c:v>0.85199999999999998</c:v>
                </c:pt>
                <c:pt idx="12">
                  <c:v>0.872</c:v>
                </c:pt>
              </c:numCache>
            </c:numRef>
          </c:val>
          <c:smooth val="0"/>
        </c:ser>
        <c:dLbls>
          <c:showLegendKey val="0"/>
          <c:showVal val="0"/>
          <c:showCatName val="0"/>
          <c:showSerName val="0"/>
          <c:showPercent val="0"/>
          <c:showBubbleSize val="0"/>
        </c:dLbls>
        <c:smooth val="0"/>
        <c:axId val="627733560"/>
        <c:axId val="627733952"/>
      </c:lineChart>
      <c:dateAx>
        <c:axId val="627733560"/>
        <c:scaling>
          <c:orientation val="minMax"/>
        </c:scaling>
        <c:delete val="0"/>
        <c:axPos val="b"/>
        <c:numFmt formatCode="mmm\-yy" sourceLinked="1"/>
        <c:majorTickMark val="cross"/>
        <c:minorTickMark val="in"/>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bg1"/>
                </a:solidFill>
                <a:latin typeface="+mn-lt"/>
                <a:ea typeface="+mn-ea"/>
                <a:cs typeface="+mn-cs"/>
              </a:defRPr>
            </a:pPr>
            <a:endParaRPr lang="en-US"/>
          </a:p>
        </c:txPr>
        <c:crossAx val="627733952"/>
        <c:crosses val="autoZero"/>
        <c:auto val="1"/>
        <c:lblOffset val="100"/>
        <c:baseTimeUnit val="months"/>
        <c:majorUnit val="5"/>
        <c:majorTimeUnit val="months"/>
        <c:minorUnit val="1"/>
        <c:minorTimeUnit val="months"/>
      </c:dateAx>
      <c:valAx>
        <c:axId val="627733952"/>
        <c:scaling>
          <c:orientation val="minMax"/>
          <c:min val="0.60000000000000009"/>
        </c:scaling>
        <c:delete val="0"/>
        <c:axPos val="l"/>
        <c:majorGridlines>
          <c:spPr>
            <a:ln w="9525" cap="flat" cmpd="sng" algn="ctr">
              <a:solidFill>
                <a:schemeClr val="tx1">
                  <a:lumMod val="15000"/>
                  <a:lumOff val="85000"/>
                  <a:alpha val="30000"/>
                </a:schemeClr>
              </a:solidFill>
              <a:round/>
            </a:ln>
            <a:effectLst/>
          </c:spPr>
        </c:majorGridlines>
        <c:numFmt formatCode="0%" sourceLinked="0"/>
        <c:majorTickMark val="none"/>
        <c:minorTickMark val="none"/>
        <c:tickLblPos val="low"/>
        <c:spPr>
          <a:noFill/>
          <a:ln>
            <a:noFill/>
          </a:ln>
          <a:effectLst/>
        </c:spPr>
        <c:txPr>
          <a:bodyPr rot="-60000000" spcFirstLastPara="1" vertOverflow="ellipsis" vert="horz" wrap="square" anchor="ctr" anchorCtr="1"/>
          <a:lstStyle/>
          <a:p>
            <a:pPr>
              <a:defRPr sz="1197" b="1" i="0" u="none" strike="noStrike" kern="1200" baseline="0">
                <a:ln>
                  <a:noFill/>
                </a:ln>
                <a:solidFill>
                  <a:schemeClr val="bg1"/>
                </a:solidFill>
                <a:latin typeface="+mn-lt"/>
                <a:ea typeface="+mn-ea"/>
                <a:cs typeface="+mn-cs"/>
              </a:defRPr>
            </a:pPr>
            <a:endParaRPr lang="en-US"/>
          </a:p>
        </c:txPr>
        <c:crossAx val="627733560"/>
        <c:crosses val="autoZero"/>
        <c:crossBetween val="midCat"/>
      </c:valAx>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2972421" cy="464506"/>
          </a:xfrm>
          <a:prstGeom prst="rect">
            <a:avLst/>
          </a:prstGeom>
        </p:spPr>
        <p:txBody>
          <a:bodyPr vert="horz" lIns="90149" tIns="45074" rIns="90149" bIns="45074" rtlCol="0"/>
          <a:lstStyle>
            <a:lvl1pPr algn="l">
              <a:defRPr sz="1200"/>
            </a:lvl1pPr>
          </a:lstStyle>
          <a:p>
            <a:endParaRPr lang="en-US"/>
          </a:p>
        </p:txBody>
      </p:sp>
      <p:sp>
        <p:nvSpPr>
          <p:cNvPr id="3" name="Date Placeholder 2"/>
          <p:cNvSpPr>
            <a:spLocks noGrp="1"/>
          </p:cNvSpPr>
          <p:nvPr>
            <p:ph type="dt" sz="quarter" idx="1"/>
          </p:nvPr>
        </p:nvSpPr>
        <p:spPr>
          <a:xfrm>
            <a:off x="3884028" y="0"/>
            <a:ext cx="2972421" cy="464506"/>
          </a:xfrm>
          <a:prstGeom prst="rect">
            <a:avLst/>
          </a:prstGeom>
        </p:spPr>
        <p:txBody>
          <a:bodyPr vert="horz" lIns="90149" tIns="45074" rIns="90149" bIns="45074" rtlCol="0"/>
          <a:lstStyle>
            <a:lvl1pPr algn="r">
              <a:defRPr sz="1200"/>
            </a:lvl1pPr>
          </a:lstStyle>
          <a:p>
            <a:fld id="{C204D924-17B7-4F91-B4ED-21C410C0969D}" type="datetimeFigureOut">
              <a:rPr lang="en-US" smtClean="0"/>
              <a:pPr/>
              <a:t>02/01/2018</a:t>
            </a:fld>
            <a:endParaRPr lang="en-US"/>
          </a:p>
        </p:txBody>
      </p:sp>
      <p:sp>
        <p:nvSpPr>
          <p:cNvPr id="4" name="Footer Placeholder 3"/>
          <p:cNvSpPr>
            <a:spLocks noGrp="1"/>
          </p:cNvSpPr>
          <p:nvPr>
            <p:ph type="ftr" sz="quarter" idx="2"/>
          </p:nvPr>
        </p:nvSpPr>
        <p:spPr>
          <a:xfrm>
            <a:off x="2" y="8830321"/>
            <a:ext cx="2972421" cy="464506"/>
          </a:xfrm>
          <a:prstGeom prst="rect">
            <a:avLst/>
          </a:prstGeom>
        </p:spPr>
        <p:txBody>
          <a:bodyPr vert="horz" lIns="90149" tIns="45074" rIns="90149" bIns="45074" rtlCol="0" anchor="b"/>
          <a:lstStyle>
            <a:lvl1pPr algn="l">
              <a:defRPr sz="1200"/>
            </a:lvl1pPr>
          </a:lstStyle>
          <a:p>
            <a:endParaRPr lang="en-US"/>
          </a:p>
        </p:txBody>
      </p:sp>
      <p:sp>
        <p:nvSpPr>
          <p:cNvPr id="5" name="Slide Number Placeholder 4"/>
          <p:cNvSpPr>
            <a:spLocks noGrp="1"/>
          </p:cNvSpPr>
          <p:nvPr>
            <p:ph type="sldNum" sz="quarter" idx="3"/>
          </p:nvPr>
        </p:nvSpPr>
        <p:spPr>
          <a:xfrm>
            <a:off x="3884028" y="8830321"/>
            <a:ext cx="2972421" cy="464506"/>
          </a:xfrm>
          <a:prstGeom prst="rect">
            <a:avLst/>
          </a:prstGeom>
        </p:spPr>
        <p:txBody>
          <a:bodyPr vert="horz" lIns="90149" tIns="45074" rIns="90149" bIns="45074" rtlCol="0" anchor="b"/>
          <a:lstStyle>
            <a:lvl1pPr algn="r">
              <a:defRPr sz="1200"/>
            </a:lvl1pPr>
          </a:lstStyle>
          <a:p>
            <a:fld id="{61C74ED5-1ACF-4EC5-901E-C374D58804CF}" type="slidenum">
              <a:rPr lang="en-US" smtClean="0"/>
              <a:pPr/>
              <a:t>‹#›</a:t>
            </a:fld>
            <a:endParaRPr lang="en-US"/>
          </a:p>
        </p:txBody>
      </p:sp>
    </p:spTree>
    <p:extLst>
      <p:ext uri="{BB962C8B-B14F-4D97-AF65-F5344CB8AC3E}">
        <p14:creationId xmlns:p14="http://schemas.microsoft.com/office/powerpoint/2010/main" val="36884918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2294" tIns="46147" rIns="92294" bIns="46147" rtlCol="0"/>
          <a:lstStyle>
            <a:lvl1pPr algn="l">
              <a:defRPr sz="1200"/>
            </a:lvl1pPr>
          </a:lstStyle>
          <a:p>
            <a:endParaRPr lang="en-US"/>
          </a:p>
        </p:txBody>
      </p:sp>
      <p:sp>
        <p:nvSpPr>
          <p:cNvPr id="3" name="Date Placeholder 2"/>
          <p:cNvSpPr>
            <a:spLocks noGrp="1"/>
          </p:cNvSpPr>
          <p:nvPr>
            <p:ph type="dt" idx="1"/>
          </p:nvPr>
        </p:nvSpPr>
        <p:spPr>
          <a:xfrm>
            <a:off x="3884613" y="0"/>
            <a:ext cx="2971800" cy="464820"/>
          </a:xfrm>
          <a:prstGeom prst="rect">
            <a:avLst/>
          </a:prstGeom>
        </p:spPr>
        <p:txBody>
          <a:bodyPr vert="horz" lIns="92294" tIns="46147" rIns="92294" bIns="46147" rtlCol="0"/>
          <a:lstStyle>
            <a:lvl1pPr algn="r">
              <a:defRPr sz="1200"/>
            </a:lvl1pPr>
          </a:lstStyle>
          <a:p>
            <a:fld id="{79E28462-20A6-41A0-8EAD-C3CEE4F81ABE}" type="datetimeFigureOut">
              <a:rPr lang="en-US" smtClean="0"/>
              <a:pPr/>
              <a:t>02/01/2018</a:t>
            </a:fld>
            <a:endParaRPr lang="en-US"/>
          </a:p>
        </p:txBody>
      </p:sp>
      <p:sp>
        <p:nvSpPr>
          <p:cNvPr id="4" name="Slide Image Placeholder 3"/>
          <p:cNvSpPr>
            <a:spLocks noGrp="1" noRot="1" noChangeAspect="1"/>
          </p:cNvSpPr>
          <p:nvPr>
            <p:ph type="sldImg" idx="2"/>
          </p:nvPr>
        </p:nvSpPr>
        <p:spPr>
          <a:xfrm>
            <a:off x="330200" y="696913"/>
            <a:ext cx="6197600" cy="3486150"/>
          </a:xfrm>
          <a:prstGeom prst="rect">
            <a:avLst/>
          </a:prstGeom>
          <a:noFill/>
          <a:ln w="12700">
            <a:solidFill>
              <a:prstClr val="black"/>
            </a:solidFill>
          </a:ln>
        </p:spPr>
        <p:txBody>
          <a:bodyPr vert="horz" lIns="92294" tIns="46147" rIns="92294" bIns="46147" rtlCol="0" anchor="ctr"/>
          <a:lstStyle/>
          <a:p>
            <a:endParaRPr lang="en-US"/>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2294" tIns="46147" rIns="92294" bIns="46147"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6"/>
            <a:ext cx="2971800" cy="464820"/>
          </a:xfrm>
          <a:prstGeom prst="rect">
            <a:avLst/>
          </a:prstGeom>
        </p:spPr>
        <p:txBody>
          <a:bodyPr vert="horz" lIns="92294" tIns="46147" rIns="92294" bIns="46147"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966"/>
            <a:ext cx="2971800" cy="464820"/>
          </a:xfrm>
          <a:prstGeom prst="rect">
            <a:avLst/>
          </a:prstGeom>
        </p:spPr>
        <p:txBody>
          <a:bodyPr vert="horz" lIns="92294" tIns="46147" rIns="92294" bIns="46147" rtlCol="0" anchor="b"/>
          <a:lstStyle>
            <a:lvl1pPr algn="r">
              <a:defRPr sz="1200"/>
            </a:lvl1pPr>
          </a:lstStyle>
          <a:p>
            <a:fld id="{AF6474D0-1D33-45EC-A627-E1B5BEA0B973}" type="slidenum">
              <a:rPr lang="en-US" smtClean="0"/>
              <a:pPr/>
              <a:t>‹#›</a:t>
            </a:fld>
            <a:endParaRPr lang="en-US"/>
          </a:p>
        </p:txBody>
      </p:sp>
    </p:spTree>
    <p:extLst>
      <p:ext uri="{BB962C8B-B14F-4D97-AF65-F5344CB8AC3E}">
        <p14:creationId xmlns:p14="http://schemas.microsoft.com/office/powerpoint/2010/main" val="151552493"/>
      </p:ext>
    </p:extLst>
  </p:cSld>
  <p:clrMap bg1="lt1" tx1="dk1" bg2="lt2" tx2="dk2" accent1="accent1" accent2="accent2" accent3="accent3" accent4="accent4" accent5="accent5" accent6="accent6" hlink="hlink" folHlink="folHlink"/>
  <p:notesStyle>
    <a:lvl1pPr marL="0" algn="l" defTabSz="571500" rtl="0" eaLnBrk="1" latinLnBrk="0" hangingPunct="1">
      <a:defRPr sz="1800" kern="1200">
        <a:solidFill>
          <a:schemeClr val="tx1"/>
        </a:solidFill>
        <a:latin typeface="+mn-lt"/>
        <a:ea typeface="+mn-ea"/>
        <a:cs typeface="+mn-cs"/>
      </a:defRPr>
    </a:lvl1pPr>
    <a:lvl2pPr marL="285750" algn="l" defTabSz="571500" rtl="0" eaLnBrk="1" latinLnBrk="0" hangingPunct="1">
      <a:defRPr sz="1800" kern="1200">
        <a:solidFill>
          <a:schemeClr val="tx1"/>
        </a:solidFill>
        <a:latin typeface="+mn-lt"/>
        <a:ea typeface="+mn-ea"/>
        <a:cs typeface="+mn-cs"/>
      </a:defRPr>
    </a:lvl2pPr>
    <a:lvl3pPr marL="571500" algn="l" defTabSz="571500" rtl="0" eaLnBrk="1" latinLnBrk="0" hangingPunct="1">
      <a:defRPr sz="1800" kern="1200">
        <a:solidFill>
          <a:schemeClr val="tx1"/>
        </a:solidFill>
        <a:latin typeface="+mn-lt"/>
        <a:ea typeface="+mn-ea"/>
        <a:cs typeface="+mn-cs"/>
      </a:defRPr>
    </a:lvl3pPr>
    <a:lvl4pPr marL="857250" algn="l" defTabSz="571500" rtl="0" eaLnBrk="1" latinLnBrk="0" hangingPunct="1">
      <a:defRPr sz="1800" kern="1200">
        <a:solidFill>
          <a:schemeClr val="tx1"/>
        </a:solidFill>
        <a:latin typeface="+mn-lt"/>
        <a:ea typeface="+mn-ea"/>
        <a:cs typeface="+mn-cs"/>
      </a:defRPr>
    </a:lvl4pPr>
    <a:lvl5pPr marL="1143000" algn="l" defTabSz="571500" rtl="0" eaLnBrk="1" latinLnBrk="0" hangingPunct="1">
      <a:defRPr sz="1800" kern="1200">
        <a:solidFill>
          <a:schemeClr val="tx1"/>
        </a:solidFill>
        <a:latin typeface="+mn-lt"/>
        <a:ea typeface="+mn-ea"/>
        <a:cs typeface="+mn-cs"/>
      </a:defRPr>
    </a:lvl5pPr>
    <a:lvl6pPr marL="1428750" algn="l" defTabSz="571500" rtl="0" eaLnBrk="1" latinLnBrk="0" hangingPunct="1">
      <a:defRPr sz="800" kern="1200">
        <a:solidFill>
          <a:schemeClr val="tx1"/>
        </a:solidFill>
        <a:latin typeface="+mn-lt"/>
        <a:ea typeface="+mn-ea"/>
        <a:cs typeface="+mn-cs"/>
      </a:defRPr>
    </a:lvl6pPr>
    <a:lvl7pPr marL="1714500" algn="l" defTabSz="571500" rtl="0" eaLnBrk="1" latinLnBrk="0" hangingPunct="1">
      <a:defRPr sz="800" kern="1200">
        <a:solidFill>
          <a:schemeClr val="tx1"/>
        </a:solidFill>
        <a:latin typeface="+mn-lt"/>
        <a:ea typeface="+mn-ea"/>
        <a:cs typeface="+mn-cs"/>
      </a:defRPr>
    </a:lvl7pPr>
    <a:lvl8pPr marL="2000250" algn="l" defTabSz="571500" rtl="0" eaLnBrk="1" latinLnBrk="0" hangingPunct="1">
      <a:defRPr sz="800" kern="1200">
        <a:solidFill>
          <a:schemeClr val="tx1"/>
        </a:solidFill>
        <a:latin typeface="+mn-lt"/>
        <a:ea typeface="+mn-ea"/>
        <a:cs typeface="+mn-cs"/>
      </a:defRPr>
    </a:lvl8pPr>
    <a:lvl9pPr marL="2286000" algn="l" defTabSz="571500" rtl="0" eaLnBrk="1" latinLnBrk="0" hangingPunct="1">
      <a:defRPr sz="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bcove.video/2z2pgyV"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571500" rtl="0" eaLnBrk="1" fontAlgn="auto" latinLnBrk="0" hangingPunct="1">
              <a:lnSpc>
                <a:spcPct val="100000"/>
              </a:lnSpc>
              <a:spcBef>
                <a:spcPts val="0"/>
              </a:spcBef>
              <a:spcAft>
                <a:spcPts val="0"/>
              </a:spcAft>
              <a:buClrTx/>
              <a:buSzTx/>
              <a:buFontTx/>
              <a:buNone/>
              <a:tabLst/>
              <a:defRPr/>
            </a:pPr>
            <a:r>
              <a:rPr lang="en-US" sz="1700" dirty="0" smtClean="0"/>
              <a:t>PAC Ameet Nanda</a:t>
            </a:r>
            <a:r>
              <a:rPr lang="en-US" sz="1700" baseline="0" dirty="0" smtClean="0"/>
              <a:t> – SA/VP</a:t>
            </a:r>
            <a:endParaRPr lang="en-US" sz="1700" dirty="0" smtClean="0"/>
          </a:p>
          <a:p>
            <a:endParaRPr lang="en-US" sz="1700" dirty="0" smtClean="0"/>
          </a:p>
          <a:p>
            <a:r>
              <a:rPr lang="en-US" sz="1700" dirty="0" smtClean="0"/>
              <a:t>An exciting year/lot going on</a:t>
            </a:r>
          </a:p>
          <a:p>
            <a:r>
              <a:rPr lang="en-US" sz="1700" dirty="0" smtClean="0"/>
              <a:t>Getting closer to 2020, and new hospitals are just around the corner</a:t>
            </a:r>
          </a:p>
          <a:p>
            <a:r>
              <a:rPr lang="en-US" sz="1700" dirty="0" smtClean="0"/>
              <a:t>Key right now: communicating more with you re the transition/creating plans to ensure a smooth transition-for</a:t>
            </a:r>
            <a:r>
              <a:rPr lang="en-US" sz="1700" baseline="0" dirty="0" smtClean="0"/>
              <a:t> you and our patients.</a:t>
            </a:r>
            <a:endParaRPr lang="en-US" sz="1700" dirty="0" smtClean="0"/>
          </a:p>
        </p:txBody>
      </p:sp>
      <p:sp>
        <p:nvSpPr>
          <p:cNvPr id="4" name="Slide Number Placeholder 3"/>
          <p:cNvSpPr>
            <a:spLocks noGrp="1"/>
          </p:cNvSpPr>
          <p:nvPr>
            <p:ph type="sldNum" sz="quarter" idx="10"/>
          </p:nvPr>
        </p:nvSpPr>
        <p:spPr/>
        <p:txBody>
          <a:bodyPr/>
          <a:lstStyle/>
          <a:p>
            <a:fld id="{2ED5E2CE-A17F-41B4-95F1-561D1303B0FE}" type="slidenum">
              <a:rPr lang="en-US" smtClean="0"/>
              <a:pPr/>
              <a:t>1</a:t>
            </a:fld>
            <a:endParaRPr lang="en-US"/>
          </a:p>
        </p:txBody>
      </p:sp>
    </p:spTree>
    <p:extLst>
      <p:ext uri="{BB962C8B-B14F-4D97-AF65-F5344CB8AC3E}">
        <p14:creationId xmlns:p14="http://schemas.microsoft.com/office/powerpoint/2010/main" val="33391146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effectLst/>
              </a:rPr>
              <a:t>More on these dates coming</a:t>
            </a:r>
            <a:endParaRPr lang="en-US" dirty="0">
              <a:effectLst/>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10</a:t>
            </a:fld>
            <a:endParaRPr lang="en-US"/>
          </a:p>
        </p:txBody>
      </p:sp>
    </p:spTree>
    <p:extLst>
      <p:ext uri="{BB962C8B-B14F-4D97-AF65-F5344CB8AC3E}">
        <p14:creationId xmlns:p14="http://schemas.microsoft.com/office/powerpoint/2010/main" val="41543862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Acknowledge that locations of services-where</a:t>
            </a:r>
            <a:r>
              <a:rPr lang="en-US" baseline="0" dirty="0" smtClean="0"/>
              <a:t> will I work?-has been a key question</a:t>
            </a:r>
          </a:p>
          <a:p>
            <a:r>
              <a:rPr lang="en-US" baseline="0" dirty="0" smtClean="0"/>
              <a:t>We are </a:t>
            </a:r>
            <a:r>
              <a:rPr lang="en-US" b="1" baseline="0" dirty="0" smtClean="0"/>
              <a:t>XXX</a:t>
            </a:r>
            <a:r>
              <a:rPr lang="en-US" baseline="0" dirty="0" smtClean="0"/>
              <a:t>% there in finalizing locations</a:t>
            </a:r>
          </a:p>
          <a:p>
            <a:r>
              <a:rPr lang="en-US" baseline="0" dirty="0" smtClean="0"/>
              <a:t>First, a quick reminder re the big picture</a:t>
            </a:r>
          </a:p>
        </p:txBody>
      </p:sp>
      <p:sp>
        <p:nvSpPr>
          <p:cNvPr id="4" name="Slide Number Placeholder 3"/>
          <p:cNvSpPr>
            <a:spLocks noGrp="1"/>
          </p:cNvSpPr>
          <p:nvPr>
            <p:ph type="sldNum" sz="quarter" idx="10"/>
          </p:nvPr>
        </p:nvSpPr>
        <p:spPr/>
        <p:txBody>
          <a:bodyPr/>
          <a:lstStyle/>
          <a:p>
            <a:fld id="{4803A8D2-B684-475E-8C50-4ADBACD1688C}" type="slidenum">
              <a:rPr lang="en-US" smtClean="0"/>
              <a:t>11</a:t>
            </a:fld>
            <a:endParaRPr lang="en-US"/>
          </a:p>
        </p:txBody>
      </p:sp>
    </p:spTree>
    <p:extLst>
      <p:ext uri="{BB962C8B-B14F-4D97-AF65-F5344CB8AC3E}">
        <p14:creationId xmlns:p14="http://schemas.microsoft.com/office/powerpoint/2010/main" val="2004278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01A894-F88C-4549-823A-E68421846D79}"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3428983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&gt;&gt;Eric</a:t>
            </a:r>
            <a:r>
              <a:rPr lang="en-US" baseline="0" dirty="0" smtClean="0"/>
              <a:t> Fun </a:t>
            </a:r>
            <a:r>
              <a:rPr lang="en-US" dirty="0" smtClean="0"/>
              <a:t>Art</a:t>
            </a:r>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13</a:t>
            </a:fld>
            <a:endParaRPr lang="en-US"/>
          </a:p>
        </p:txBody>
      </p:sp>
    </p:spTree>
    <p:extLst>
      <p:ext uri="{BB962C8B-B14F-4D97-AF65-F5344CB8AC3E}">
        <p14:creationId xmlns:p14="http://schemas.microsoft.com/office/powerpoint/2010/main" val="5571350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03A8D2-B684-475E-8C50-4ADBACD1688C}" type="slidenum">
              <a:rPr lang="en-US" smtClean="0"/>
              <a:t>14</a:t>
            </a:fld>
            <a:endParaRPr lang="en-US"/>
          </a:p>
        </p:txBody>
      </p:sp>
    </p:spTree>
    <p:extLst>
      <p:ext uri="{BB962C8B-B14F-4D97-AF65-F5344CB8AC3E}">
        <p14:creationId xmlns:p14="http://schemas.microsoft.com/office/powerpoint/2010/main" val="5768209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1800" kern="1200" dirty="0" smtClean="0">
                <a:solidFill>
                  <a:schemeClr val="tx1"/>
                </a:solidFill>
                <a:effectLst/>
                <a:latin typeface="+mn-lt"/>
                <a:ea typeface="+mn-ea"/>
                <a:cs typeface="+mn-cs"/>
              </a:rPr>
              <a:t>It’s getting very real—escalation of activity leading up to August 25 patient move</a:t>
            </a:r>
          </a:p>
          <a:p>
            <a:pPr lvl="0"/>
            <a:r>
              <a:rPr lang="en-US" sz="1800" kern="1200" dirty="0" smtClean="0">
                <a:solidFill>
                  <a:schemeClr val="tx1"/>
                </a:solidFill>
                <a:effectLst/>
                <a:latin typeface="+mn-lt"/>
                <a:ea typeface="+mn-ea"/>
                <a:cs typeface="+mn-cs"/>
              </a:rPr>
              <a:t>We’re One CPMC, and the transition</a:t>
            </a:r>
            <a:r>
              <a:rPr lang="en-US" sz="1800" kern="1200" baseline="0" dirty="0" smtClean="0">
                <a:solidFill>
                  <a:schemeClr val="tx1"/>
                </a:solidFill>
                <a:effectLst/>
                <a:latin typeface="+mn-lt"/>
                <a:ea typeface="+mn-ea"/>
                <a:cs typeface="+mn-cs"/>
              </a:rPr>
              <a:t> to both new hospitals will touch all of us</a:t>
            </a:r>
          </a:p>
          <a:p>
            <a:pPr lvl="0"/>
            <a:r>
              <a:rPr lang="en-US" sz="1800" kern="1200" baseline="0" dirty="0" smtClean="0">
                <a:solidFill>
                  <a:schemeClr val="tx1"/>
                </a:solidFill>
                <a:effectLst/>
                <a:latin typeface="+mn-lt"/>
                <a:ea typeface="+mn-ea"/>
                <a:cs typeface="+mn-cs"/>
              </a:rPr>
              <a:t>(Plus some of you at Pac or Cal may be moving to Mission Bernal or vice-versa??)</a:t>
            </a:r>
            <a:endParaRPr lang="en-US" dirty="0" smtClean="0">
              <a:effectLst/>
            </a:endParaRPr>
          </a:p>
          <a:p>
            <a:endParaRPr lang="en-US" dirty="0" smtClean="0">
              <a:effectLst/>
            </a:endParaRPr>
          </a:p>
          <a:p>
            <a:pPr marL="0" marR="0" lvl="0" indent="0" algn="l" defTabSz="5715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(ST </a:t>
            </a:r>
            <a:r>
              <a:rPr lang="en-US" b="1" dirty="0" err="1" smtClean="0">
                <a:solidFill>
                  <a:srgbClr val="FF0000"/>
                </a:solidFill>
              </a:rPr>
              <a:t>Lukes</a:t>
            </a:r>
            <a:r>
              <a:rPr lang="en-US" b="1" dirty="0" smtClean="0">
                <a:solidFill>
                  <a:srgbClr val="FF0000"/>
                </a:solidFill>
              </a:rPr>
              <a:t>) – ??? Days </a:t>
            </a:r>
            <a:r>
              <a:rPr lang="en-US" sz="1800" kern="1200" dirty="0" smtClean="0">
                <a:solidFill>
                  <a:srgbClr val="524F50"/>
                </a:solidFill>
                <a:latin typeface="+mn-lt"/>
                <a:ea typeface="+mn-ea"/>
                <a:cs typeface="+mn-cs"/>
              </a:rPr>
              <a:t>to Aug 25</a:t>
            </a:r>
            <a:r>
              <a:rPr lang="en-US" sz="1800" kern="1200" baseline="30000" dirty="0" smtClean="0">
                <a:solidFill>
                  <a:srgbClr val="524F50"/>
                </a:solidFill>
                <a:latin typeface="+mn-lt"/>
                <a:ea typeface="+mn-ea"/>
                <a:cs typeface="+mn-cs"/>
              </a:rPr>
              <a:t>th</a:t>
            </a:r>
            <a:r>
              <a:rPr lang="en-US" sz="1800" kern="1200" baseline="0" dirty="0" smtClean="0">
                <a:solidFill>
                  <a:srgbClr val="524F50"/>
                </a:solidFill>
                <a:latin typeface="+mn-lt"/>
                <a:ea typeface="+mn-ea"/>
                <a:cs typeface="+mn-cs"/>
              </a:rPr>
              <a:t> Opening.</a:t>
            </a:r>
            <a:endParaRPr lang="en-US" sz="1800" dirty="0" smtClean="0">
              <a:solidFill>
                <a:srgbClr val="524F50"/>
              </a:solidFill>
            </a:endParaRPr>
          </a:p>
          <a:p>
            <a:endParaRPr lang="en-US" dirty="0">
              <a:effectLst/>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15</a:t>
            </a:fld>
            <a:endParaRPr lang="en-US"/>
          </a:p>
        </p:txBody>
      </p:sp>
    </p:spTree>
    <p:extLst>
      <p:ext uri="{BB962C8B-B14F-4D97-AF65-F5344CB8AC3E}">
        <p14:creationId xmlns:p14="http://schemas.microsoft.com/office/powerpoint/2010/main" val="3467310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1800" kern="1200" dirty="0" smtClean="0">
                <a:solidFill>
                  <a:schemeClr val="tx1"/>
                </a:solidFill>
                <a:effectLst/>
                <a:latin typeface="+mn-lt"/>
                <a:ea typeface="+mn-ea"/>
                <a:cs typeface="+mn-cs"/>
              </a:rPr>
              <a:t>Just a reminder about where services will be located and what will move or stay.</a:t>
            </a:r>
            <a:endParaRPr lang="en-US" dirty="0" smtClean="0">
              <a:effectLst/>
            </a:endParaRPr>
          </a:p>
          <a:p>
            <a:endParaRPr lang="en-US" dirty="0" smtClean="0">
              <a:effectLst/>
            </a:endParaRPr>
          </a:p>
          <a:p>
            <a:pPr marL="0" marR="0" lvl="0" indent="0" algn="l" defTabSz="5715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(ST </a:t>
            </a:r>
            <a:r>
              <a:rPr lang="en-US" b="1" dirty="0" err="1" smtClean="0">
                <a:solidFill>
                  <a:srgbClr val="FF0000"/>
                </a:solidFill>
              </a:rPr>
              <a:t>Lukes</a:t>
            </a:r>
            <a:r>
              <a:rPr lang="en-US" b="1" dirty="0" smtClean="0">
                <a:solidFill>
                  <a:srgbClr val="FF0000"/>
                </a:solidFill>
              </a:rPr>
              <a:t> ONLY Slide)</a:t>
            </a:r>
            <a:endParaRPr lang="en-US" sz="1800" dirty="0" smtClean="0">
              <a:solidFill>
                <a:srgbClr val="524F50"/>
              </a:solidFill>
            </a:endParaRPr>
          </a:p>
          <a:p>
            <a:endParaRPr lang="en-US" dirty="0">
              <a:effectLst/>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16</a:t>
            </a:fld>
            <a:endParaRPr lang="en-US"/>
          </a:p>
        </p:txBody>
      </p:sp>
    </p:spTree>
    <p:extLst>
      <p:ext uri="{BB962C8B-B14F-4D97-AF65-F5344CB8AC3E}">
        <p14:creationId xmlns:p14="http://schemas.microsoft.com/office/powerpoint/2010/main" val="11732735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1800" kern="1200" dirty="0" smtClean="0">
                <a:solidFill>
                  <a:schemeClr val="tx1"/>
                </a:solidFill>
                <a:effectLst/>
                <a:latin typeface="+mn-lt"/>
                <a:ea typeface="+mn-ea"/>
                <a:cs typeface="+mn-cs"/>
              </a:rPr>
              <a:t>Just a reminder about where services will be located and what will move or stay.</a:t>
            </a:r>
            <a:endParaRPr lang="en-US" dirty="0" smtClean="0">
              <a:effectLst/>
            </a:endParaRPr>
          </a:p>
          <a:p>
            <a:endParaRPr lang="en-US" dirty="0" smtClean="0">
              <a:effectLst/>
            </a:endParaRPr>
          </a:p>
          <a:p>
            <a:pPr marL="0" marR="0" lvl="0" indent="0" algn="l" defTabSz="5715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(ST </a:t>
            </a:r>
            <a:r>
              <a:rPr lang="en-US" b="1" dirty="0" err="1" smtClean="0">
                <a:solidFill>
                  <a:srgbClr val="FF0000"/>
                </a:solidFill>
              </a:rPr>
              <a:t>Lukes</a:t>
            </a:r>
            <a:r>
              <a:rPr lang="en-US" b="1" dirty="0" smtClean="0">
                <a:solidFill>
                  <a:srgbClr val="FF0000"/>
                </a:solidFill>
              </a:rPr>
              <a:t> ONLY Slide)</a:t>
            </a:r>
            <a:endParaRPr lang="en-US" sz="1800" dirty="0" smtClean="0">
              <a:solidFill>
                <a:srgbClr val="524F50"/>
              </a:solidFill>
            </a:endParaRPr>
          </a:p>
          <a:p>
            <a:endParaRPr lang="en-US" dirty="0">
              <a:effectLst/>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17</a:t>
            </a:fld>
            <a:endParaRPr lang="en-US"/>
          </a:p>
        </p:txBody>
      </p:sp>
    </p:spTree>
    <p:extLst>
      <p:ext uri="{BB962C8B-B14F-4D97-AF65-F5344CB8AC3E}">
        <p14:creationId xmlns:p14="http://schemas.microsoft.com/office/powerpoint/2010/main" val="10102415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5715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(ST </a:t>
            </a:r>
            <a:r>
              <a:rPr lang="en-US" b="1" dirty="0" err="1" smtClean="0">
                <a:solidFill>
                  <a:srgbClr val="FF0000"/>
                </a:solidFill>
              </a:rPr>
              <a:t>Lukes</a:t>
            </a:r>
            <a:r>
              <a:rPr lang="en-US" b="1" dirty="0" smtClean="0">
                <a:solidFill>
                  <a:srgbClr val="FF0000"/>
                </a:solidFill>
              </a:rPr>
              <a:t> ONLY Slide)</a:t>
            </a:r>
            <a:endParaRPr lang="en-US" sz="1800" dirty="0" smtClean="0">
              <a:solidFill>
                <a:srgbClr val="524F50"/>
              </a:solidFill>
            </a:endParaRPr>
          </a:p>
        </p:txBody>
      </p:sp>
      <p:sp>
        <p:nvSpPr>
          <p:cNvPr id="4" name="Footer Placeholder 3"/>
          <p:cNvSpPr>
            <a:spLocks noGrp="1"/>
          </p:cNvSpPr>
          <p:nvPr>
            <p:ph type="ftr" sz="quarter" idx="10"/>
          </p:nvPr>
        </p:nvSpPr>
        <p:spPr/>
        <p:txBody>
          <a:bodyPr/>
          <a:lstStyle/>
          <a:p>
            <a:pPr>
              <a:defRPr/>
            </a:pPr>
            <a:endParaRPr lang="en-US" dirty="0"/>
          </a:p>
        </p:txBody>
      </p:sp>
      <p:sp>
        <p:nvSpPr>
          <p:cNvPr id="5" name="Slide Number Placeholder 4"/>
          <p:cNvSpPr>
            <a:spLocks noGrp="1"/>
          </p:cNvSpPr>
          <p:nvPr>
            <p:ph type="sldNum" sz="quarter" idx="11"/>
          </p:nvPr>
        </p:nvSpPr>
        <p:spPr/>
        <p:txBody>
          <a:bodyPr/>
          <a:lstStyle/>
          <a:p>
            <a:pPr>
              <a:defRPr/>
            </a:pPr>
            <a:fld id="{56B4CA40-B464-4BAC-A64E-0510E9AFD177}" type="slidenum">
              <a:rPr lang="en-US" smtClean="0"/>
              <a:pPr>
                <a:defRPr/>
              </a:pPr>
              <a:t>18</a:t>
            </a:fld>
            <a:endParaRPr lang="en-US" dirty="0"/>
          </a:p>
        </p:txBody>
      </p:sp>
    </p:spTree>
    <p:extLst>
      <p:ext uri="{BB962C8B-B14F-4D97-AF65-F5344CB8AC3E}">
        <p14:creationId xmlns:p14="http://schemas.microsoft.com/office/powerpoint/2010/main" val="35897750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800" b="1" kern="1200" dirty="0" smtClean="0">
                <a:solidFill>
                  <a:schemeClr val="tx1"/>
                </a:solidFill>
                <a:effectLst/>
                <a:latin typeface="+mn-lt"/>
                <a:ea typeface="+mn-ea"/>
                <a:cs typeface="+mn-cs"/>
              </a:rPr>
              <a:t>For STL – Most of you will move</a:t>
            </a:r>
            <a:r>
              <a:rPr lang="en-US" sz="1800" b="1" kern="1200" baseline="0" dirty="0" smtClean="0">
                <a:solidFill>
                  <a:schemeClr val="tx1"/>
                </a:solidFill>
                <a:effectLst/>
                <a:latin typeface="+mn-lt"/>
                <a:ea typeface="+mn-ea"/>
                <a:cs typeface="+mn-cs"/>
              </a:rPr>
              <a:t> right next door.</a:t>
            </a:r>
            <a:endParaRPr lang="en-US" sz="18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19</a:t>
            </a:fld>
            <a:endParaRPr lang="en-US"/>
          </a:p>
        </p:txBody>
      </p:sp>
    </p:spTree>
    <p:extLst>
      <p:ext uri="{BB962C8B-B14F-4D97-AF65-F5344CB8AC3E}">
        <p14:creationId xmlns:p14="http://schemas.microsoft.com/office/powerpoint/2010/main" val="2913151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700" dirty="0" smtClean="0"/>
              <a:t>CAL Diane</a:t>
            </a:r>
            <a:r>
              <a:rPr lang="en-US" sz="1700" baseline="0" dirty="0" smtClean="0"/>
              <a:t> Petruzzella – VP of Surgical Services</a:t>
            </a:r>
          </a:p>
          <a:p>
            <a:endParaRPr lang="en-US" sz="1700" dirty="0" smtClean="0"/>
          </a:p>
          <a:p>
            <a:r>
              <a:rPr lang="en-US" sz="1700" dirty="0" smtClean="0"/>
              <a:t>An exciting year/lot going on</a:t>
            </a:r>
          </a:p>
          <a:p>
            <a:r>
              <a:rPr lang="en-US" sz="1700" dirty="0" smtClean="0"/>
              <a:t>Getting closer to 2020, and new hospitals are just around the corner</a:t>
            </a:r>
          </a:p>
          <a:p>
            <a:r>
              <a:rPr lang="en-US" sz="1700" dirty="0" smtClean="0"/>
              <a:t>Key right now: communicating more with you re the transition/creating plans to ensure a smooth transition-for</a:t>
            </a:r>
            <a:r>
              <a:rPr lang="en-US" sz="1700" baseline="0" dirty="0" smtClean="0"/>
              <a:t> you and our patients.</a:t>
            </a:r>
            <a:endParaRPr lang="en-US" sz="1700" dirty="0" smtClean="0"/>
          </a:p>
        </p:txBody>
      </p:sp>
      <p:sp>
        <p:nvSpPr>
          <p:cNvPr id="4" name="Slide Number Placeholder 3"/>
          <p:cNvSpPr>
            <a:spLocks noGrp="1"/>
          </p:cNvSpPr>
          <p:nvPr>
            <p:ph type="sldNum" sz="quarter" idx="10"/>
          </p:nvPr>
        </p:nvSpPr>
        <p:spPr/>
        <p:txBody>
          <a:bodyPr/>
          <a:lstStyle/>
          <a:p>
            <a:fld id="{2ED5E2CE-A17F-41B4-95F1-561D1303B0FE}" type="slidenum">
              <a:rPr lang="en-US" smtClean="0"/>
              <a:pPr/>
              <a:t>2</a:t>
            </a:fld>
            <a:endParaRPr lang="en-US"/>
          </a:p>
        </p:txBody>
      </p:sp>
    </p:spTree>
    <p:extLst>
      <p:ext uri="{BB962C8B-B14F-4D97-AF65-F5344CB8AC3E}">
        <p14:creationId xmlns:p14="http://schemas.microsoft.com/office/powerpoint/2010/main" val="24615390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800" b="1" kern="1200" dirty="0" smtClean="0">
                <a:solidFill>
                  <a:schemeClr val="tx1"/>
                </a:solidFill>
                <a:effectLst/>
                <a:latin typeface="+mn-lt"/>
                <a:ea typeface="+mn-ea"/>
                <a:cs typeface="+mn-cs"/>
              </a:rPr>
              <a:t>For STL – Most of you will move</a:t>
            </a:r>
            <a:r>
              <a:rPr lang="en-US" sz="1800" b="1" kern="1200" baseline="0" dirty="0" smtClean="0">
                <a:solidFill>
                  <a:schemeClr val="tx1"/>
                </a:solidFill>
                <a:effectLst/>
                <a:latin typeface="+mn-lt"/>
                <a:ea typeface="+mn-ea"/>
                <a:cs typeface="+mn-cs"/>
              </a:rPr>
              <a:t> right next door.</a:t>
            </a:r>
            <a:endParaRPr lang="en-US" sz="18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20</a:t>
            </a:fld>
            <a:endParaRPr lang="en-US"/>
          </a:p>
        </p:txBody>
      </p:sp>
    </p:spTree>
    <p:extLst>
      <p:ext uri="{BB962C8B-B14F-4D97-AF65-F5344CB8AC3E}">
        <p14:creationId xmlns:p14="http://schemas.microsoft.com/office/powerpoint/2010/main" val="4525680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571500" rtl="0" eaLnBrk="1" fontAlgn="auto" latinLnBrk="0" hangingPunct="1">
              <a:lnSpc>
                <a:spcPct val="100000"/>
              </a:lnSpc>
              <a:spcBef>
                <a:spcPts val="0"/>
              </a:spcBef>
              <a:spcAft>
                <a:spcPts val="0"/>
              </a:spcAft>
              <a:buClrTx/>
              <a:buSzTx/>
              <a:buFontTx/>
              <a:buNone/>
              <a:tabLst/>
              <a:defRPr/>
            </a:pPr>
            <a:r>
              <a:rPr lang="en-US" baseline="0" dirty="0" smtClean="0"/>
              <a:t>STL ONLY</a:t>
            </a:r>
            <a:endParaRPr lang="en-US" dirty="0" smtClean="0"/>
          </a:p>
        </p:txBody>
      </p:sp>
      <p:sp>
        <p:nvSpPr>
          <p:cNvPr id="4" name="Slide Number Placeholder 3"/>
          <p:cNvSpPr>
            <a:spLocks noGrp="1"/>
          </p:cNvSpPr>
          <p:nvPr>
            <p:ph type="sldNum" sz="quarter" idx="10"/>
          </p:nvPr>
        </p:nvSpPr>
        <p:spPr/>
        <p:txBody>
          <a:bodyPr/>
          <a:lstStyle/>
          <a:p>
            <a:fld id="{2ED5E2CE-A17F-41B4-95F1-561D1303B0FE}" type="slidenum">
              <a:rPr lang="en-US" smtClean="0"/>
              <a:pPr/>
              <a:t>21</a:t>
            </a:fld>
            <a:endParaRPr lang="en-US"/>
          </a:p>
        </p:txBody>
      </p:sp>
    </p:spTree>
    <p:extLst>
      <p:ext uri="{BB962C8B-B14F-4D97-AF65-F5344CB8AC3E}">
        <p14:creationId xmlns:p14="http://schemas.microsoft.com/office/powerpoint/2010/main" val="20987483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571500" rtl="0" eaLnBrk="1" fontAlgn="auto" latinLnBrk="0" hangingPunct="1">
              <a:lnSpc>
                <a:spcPct val="100000"/>
              </a:lnSpc>
              <a:spcBef>
                <a:spcPts val="0"/>
              </a:spcBef>
              <a:spcAft>
                <a:spcPts val="0"/>
              </a:spcAft>
              <a:buClrTx/>
              <a:buSzTx/>
              <a:buFontTx/>
              <a:buNone/>
              <a:tabLst/>
              <a:defRPr/>
            </a:pPr>
            <a:r>
              <a:rPr lang="en-US" baseline="0" dirty="0" smtClean="0"/>
              <a:t>STL ONLY</a:t>
            </a:r>
            <a:endParaRPr lang="en-US" dirty="0" smtClean="0"/>
          </a:p>
        </p:txBody>
      </p:sp>
      <p:sp>
        <p:nvSpPr>
          <p:cNvPr id="4" name="Slide Number Placeholder 3"/>
          <p:cNvSpPr>
            <a:spLocks noGrp="1"/>
          </p:cNvSpPr>
          <p:nvPr>
            <p:ph type="sldNum" sz="quarter" idx="10"/>
          </p:nvPr>
        </p:nvSpPr>
        <p:spPr/>
        <p:txBody>
          <a:bodyPr/>
          <a:lstStyle/>
          <a:p>
            <a:fld id="{2ED5E2CE-A17F-41B4-95F1-561D1303B0FE}" type="slidenum">
              <a:rPr lang="en-US" smtClean="0"/>
              <a:pPr/>
              <a:t>22</a:t>
            </a:fld>
            <a:endParaRPr lang="en-US"/>
          </a:p>
        </p:txBody>
      </p:sp>
    </p:spTree>
    <p:extLst>
      <p:ext uri="{BB962C8B-B14F-4D97-AF65-F5344CB8AC3E}">
        <p14:creationId xmlns:p14="http://schemas.microsoft.com/office/powerpoint/2010/main" val="34641960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effectLst/>
              </a:rPr>
              <a:t>Pretty</a:t>
            </a:r>
            <a:r>
              <a:rPr lang="en-US" baseline="0" dirty="0" smtClean="0">
                <a:effectLst/>
              </a:rPr>
              <a:t> soon its going to look like Mission Bernal is ready for us. The construction fences will come down. The construction team will be turning over the building to management. But it’s still not for prime time, there won’t be any entry permitted for a while. So be patient. You’ll be getting tours as part of the training program.</a:t>
            </a:r>
            <a:endParaRPr lang="en-US" dirty="0" smtClean="0">
              <a:effectLst/>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23</a:t>
            </a:fld>
            <a:endParaRPr lang="en-US"/>
          </a:p>
        </p:txBody>
      </p:sp>
    </p:spTree>
    <p:extLst>
      <p:ext uri="{BB962C8B-B14F-4D97-AF65-F5344CB8AC3E}">
        <p14:creationId xmlns:p14="http://schemas.microsoft.com/office/powerpoint/2010/main" val="25985932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EG: Moving Strategy Artwork</a:t>
            </a:r>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24</a:t>
            </a:fld>
            <a:endParaRPr lang="en-US"/>
          </a:p>
        </p:txBody>
      </p:sp>
    </p:spTree>
    <p:extLst>
      <p:ext uri="{BB962C8B-B14F-4D97-AF65-F5344CB8AC3E}">
        <p14:creationId xmlns:p14="http://schemas.microsoft.com/office/powerpoint/2010/main" val="1035439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Regarding</a:t>
            </a:r>
            <a:r>
              <a:rPr lang="en-US" baseline="0" dirty="0" smtClean="0"/>
              <a:t> 4North, 5North and South. We still don’t have a determination, because frankly there are some complexities and we want to do it right. </a:t>
            </a:r>
          </a:p>
          <a:p>
            <a:endParaRPr lang="en-US" baseline="0" dirty="0" smtClean="0"/>
          </a:p>
          <a:p>
            <a:r>
              <a:rPr lang="en-US" baseline="0" dirty="0" smtClean="0"/>
              <a:t>For example if we move one of the units in its entirety to Mission Bernal will there be enough backup clinical support? Or what about admitting and referring physicians and their preferences? And then what about staffing, do we move a unit to one campus or split it among two or more campuses? And where do individual staff members go, which requires discussions with union about matters such as seniority.</a:t>
            </a:r>
          </a:p>
          <a:p>
            <a:endParaRPr lang="en-US" baseline="0" dirty="0" smtClean="0"/>
          </a:p>
          <a:p>
            <a:r>
              <a:rPr lang="en-US" baseline="0" dirty="0" smtClean="0"/>
              <a:t>We’re working towards a decision hopefully in April.</a:t>
            </a:r>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25</a:t>
            </a:fld>
            <a:endParaRPr lang="en-US"/>
          </a:p>
        </p:txBody>
      </p:sp>
    </p:spTree>
    <p:extLst>
      <p:ext uri="{BB962C8B-B14F-4D97-AF65-F5344CB8AC3E}">
        <p14:creationId xmlns:p14="http://schemas.microsoft.com/office/powerpoint/2010/main" val="4523181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26</a:t>
            </a:fld>
            <a:endParaRPr lang="en-US"/>
          </a:p>
        </p:txBody>
      </p:sp>
    </p:spTree>
    <p:extLst>
      <p:ext uri="{BB962C8B-B14F-4D97-AF65-F5344CB8AC3E}">
        <p14:creationId xmlns:p14="http://schemas.microsoft.com/office/powerpoint/2010/main" val="39659852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27</a:t>
            </a:fld>
            <a:endParaRPr lang="en-US"/>
          </a:p>
        </p:txBody>
      </p:sp>
    </p:spTree>
    <p:extLst>
      <p:ext uri="{BB962C8B-B14F-4D97-AF65-F5344CB8AC3E}">
        <p14:creationId xmlns:p14="http://schemas.microsoft.com/office/powerpoint/2010/main" val="34668442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::Kathy</a:t>
            </a:r>
            <a:r>
              <a:rPr lang="en-US" baseline="0" dirty="0" smtClean="0"/>
              <a:t>/WB – Could these be arranged in a smarter/easier to search order.</a:t>
            </a:r>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28</a:t>
            </a:fld>
            <a:endParaRPr lang="en-US"/>
          </a:p>
        </p:txBody>
      </p:sp>
    </p:spTree>
    <p:extLst>
      <p:ext uri="{BB962C8B-B14F-4D97-AF65-F5344CB8AC3E}">
        <p14:creationId xmlns:p14="http://schemas.microsoft.com/office/powerpoint/2010/main" val="28574704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29</a:t>
            </a:fld>
            <a:endParaRPr lang="en-US"/>
          </a:p>
        </p:txBody>
      </p:sp>
    </p:spTree>
    <p:extLst>
      <p:ext uri="{BB962C8B-B14F-4D97-AF65-F5344CB8AC3E}">
        <p14:creationId xmlns:p14="http://schemas.microsoft.com/office/powerpoint/2010/main" val="2330106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700" baseline="0" dirty="0" smtClean="0"/>
              <a:t>Davies Mary Lanier – CAO </a:t>
            </a:r>
          </a:p>
          <a:p>
            <a:endParaRPr lang="en-US" sz="1700" dirty="0" smtClean="0"/>
          </a:p>
          <a:p>
            <a:r>
              <a:rPr lang="en-US" sz="1700" dirty="0" smtClean="0"/>
              <a:t>An exciting year/lot going on</a:t>
            </a:r>
          </a:p>
          <a:p>
            <a:r>
              <a:rPr lang="en-US" sz="1700" dirty="0" smtClean="0"/>
              <a:t>Getting closer to 2020, and new hospitals are just around the corner</a:t>
            </a:r>
          </a:p>
          <a:p>
            <a:r>
              <a:rPr lang="en-US" sz="1700" dirty="0" smtClean="0"/>
              <a:t>Key right now: communicating more with you re the transition/creating plans to ensure a smooth transition-for</a:t>
            </a:r>
            <a:r>
              <a:rPr lang="en-US" sz="1700" baseline="0" dirty="0" smtClean="0"/>
              <a:t> you and our patients.</a:t>
            </a:r>
            <a:endParaRPr lang="en-US" sz="1700" dirty="0" smtClean="0"/>
          </a:p>
        </p:txBody>
      </p:sp>
      <p:sp>
        <p:nvSpPr>
          <p:cNvPr id="4" name="Slide Number Placeholder 3"/>
          <p:cNvSpPr>
            <a:spLocks noGrp="1"/>
          </p:cNvSpPr>
          <p:nvPr>
            <p:ph type="sldNum" sz="quarter" idx="10"/>
          </p:nvPr>
        </p:nvSpPr>
        <p:spPr/>
        <p:txBody>
          <a:bodyPr/>
          <a:lstStyle/>
          <a:p>
            <a:fld id="{2ED5E2CE-A17F-41B4-95F1-561D1303B0FE}" type="slidenum">
              <a:rPr lang="en-US" smtClean="0"/>
              <a:pPr/>
              <a:t>3</a:t>
            </a:fld>
            <a:endParaRPr lang="en-US"/>
          </a:p>
        </p:txBody>
      </p:sp>
    </p:spTree>
    <p:extLst>
      <p:ext uri="{BB962C8B-B14F-4D97-AF65-F5344CB8AC3E}">
        <p14:creationId xmlns:p14="http://schemas.microsoft.com/office/powerpoint/2010/main" val="24894412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30</a:t>
            </a:fld>
            <a:endParaRPr lang="en-US"/>
          </a:p>
        </p:txBody>
      </p:sp>
    </p:spTree>
    <p:extLst>
      <p:ext uri="{BB962C8B-B14F-4D97-AF65-F5344CB8AC3E}">
        <p14:creationId xmlns:p14="http://schemas.microsoft.com/office/powerpoint/2010/main" val="33139196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33</a:t>
            </a:fld>
            <a:endParaRPr lang="en-US"/>
          </a:p>
        </p:txBody>
      </p:sp>
    </p:spTree>
    <p:extLst>
      <p:ext uri="{BB962C8B-B14F-4D97-AF65-F5344CB8AC3E}">
        <p14:creationId xmlns:p14="http://schemas.microsoft.com/office/powerpoint/2010/main" val="39322338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34</a:t>
            </a:fld>
            <a:endParaRPr lang="en-US"/>
          </a:p>
        </p:txBody>
      </p:sp>
    </p:spTree>
    <p:extLst>
      <p:ext uri="{BB962C8B-B14F-4D97-AF65-F5344CB8AC3E}">
        <p14:creationId xmlns:p14="http://schemas.microsoft.com/office/powerpoint/2010/main" val="35057581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Available</a:t>
            </a:r>
            <a:r>
              <a:rPr lang="en-US" baseline="0" dirty="0" smtClean="0"/>
              <a:t> at all campuses starting?</a:t>
            </a:r>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35</a:t>
            </a:fld>
            <a:endParaRPr lang="en-US"/>
          </a:p>
        </p:txBody>
      </p:sp>
    </p:spTree>
    <p:extLst>
      <p:ext uri="{BB962C8B-B14F-4D97-AF65-F5344CB8AC3E}">
        <p14:creationId xmlns:p14="http://schemas.microsoft.com/office/powerpoint/2010/main" val="38149982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3600" baseline="30000" dirty="0"/>
              <a:t>Importance of measuring </a:t>
            </a:r>
            <a:br>
              <a:rPr lang="en-US" sz="3600" baseline="30000" dirty="0"/>
            </a:br>
            <a:r>
              <a:rPr lang="en-US" sz="3600" baseline="30000" dirty="0"/>
              <a:t>how we are doing </a:t>
            </a:r>
          </a:p>
          <a:p>
            <a:pPr rtl="0"/>
            <a:endParaRPr lang="en-US" sz="3600" baseline="30000" dirty="0"/>
          </a:p>
          <a:p>
            <a:pPr rtl="0"/>
            <a:r>
              <a:rPr lang="en-US" sz="3600" baseline="30000" dirty="0"/>
              <a:t>Investment in becoming a </a:t>
            </a:r>
            <a:br>
              <a:rPr lang="en-US" sz="3600" baseline="30000" dirty="0"/>
            </a:br>
            <a:r>
              <a:rPr lang="en-US" sz="3600" baseline="30000" dirty="0"/>
              <a:t>highly reliable organization</a:t>
            </a:r>
          </a:p>
          <a:p>
            <a:pPr rtl="0"/>
            <a:endParaRPr lang="en-US" sz="3600" baseline="30000" dirty="0"/>
          </a:p>
          <a:p>
            <a:pPr rtl="0"/>
            <a:r>
              <a:rPr lang="en-US" sz="3600" baseline="30000" dirty="0"/>
              <a:t>Share, learn, reward </a:t>
            </a:r>
            <a:endParaRPr lang="en-US" sz="4800" dirty="0"/>
          </a:p>
        </p:txBody>
      </p:sp>
      <p:sp>
        <p:nvSpPr>
          <p:cNvPr id="4" name="Slide Number Placeholder 3"/>
          <p:cNvSpPr>
            <a:spLocks noGrp="1"/>
          </p:cNvSpPr>
          <p:nvPr>
            <p:ph type="sldNum" sz="quarter" idx="10"/>
          </p:nvPr>
        </p:nvSpPr>
        <p:spPr/>
        <p:txBody>
          <a:bodyPr/>
          <a:lstStyle/>
          <a:p>
            <a:fld id="{2ED5E2CE-A17F-41B4-95F1-561D1303B0FE}" type="slidenum">
              <a:rPr lang="en-US" smtClean="0"/>
              <a:pPr/>
              <a:t>36</a:t>
            </a:fld>
            <a:endParaRPr lang="en-US"/>
          </a:p>
        </p:txBody>
      </p:sp>
    </p:spTree>
    <p:extLst>
      <p:ext uri="{BB962C8B-B14F-4D97-AF65-F5344CB8AC3E}">
        <p14:creationId xmlns:p14="http://schemas.microsoft.com/office/powerpoint/2010/main" val="37626443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ERIC: Update from Bing (new</a:t>
            </a:r>
            <a:r>
              <a:rPr lang="en-US" baseline="0" dirty="0" smtClean="0"/>
              <a:t> metrics?) Dollar Payouts? Kelly Kha?</a:t>
            </a:r>
            <a:endParaRPr lang="en-US" dirty="0"/>
          </a:p>
        </p:txBody>
      </p:sp>
      <p:sp>
        <p:nvSpPr>
          <p:cNvPr id="4" name="Slide Number Placeholder 3"/>
          <p:cNvSpPr>
            <a:spLocks noGrp="1"/>
          </p:cNvSpPr>
          <p:nvPr>
            <p:ph type="sldNum" sz="quarter" idx="10"/>
          </p:nvPr>
        </p:nvSpPr>
        <p:spPr/>
        <p:txBody>
          <a:bodyPr/>
          <a:lstStyle/>
          <a:p>
            <a:fld id="{2ED5E2CE-A17F-41B4-95F1-561D1303B0FE}" type="slidenum">
              <a:rPr lang="en-US" smtClean="0"/>
              <a:pPr/>
              <a:t>37</a:t>
            </a:fld>
            <a:endParaRPr lang="en-US"/>
          </a:p>
        </p:txBody>
      </p:sp>
    </p:spTree>
    <p:extLst>
      <p:ext uri="{BB962C8B-B14F-4D97-AF65-F5344CB8AC3E}">
        <p14:creationId xmlns:p14="http://schemas.microsoft.com/office/powerpoint/2010/main" val="36581571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&gt;&gt;EG</a:t>
            </a:r>
            <a:r>
              <a:rPr lang="en-US" baseline="0" dirty="0" smtClean="0"/>
              <a:t> : </a:t>
            </a:r>
            <a:r>
              <a:rPr lang="en-US" dirty="0" smtClean="0"/>
              <a:t>Patient</a:t>
            </a:r>
            <a:r>
              <a:rPr lang="en-US" baseline="0" dirty="0" smtClean="0"/>
              <a:t> Interaction Photo</a:t>
            </a:r>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38</a:t>
            </a:fld>
            <a:endParaRPr lang="en-US"/>
          </a:p>
        </p:txBody>
      </p:sp>
    </p:spTree>
    <p:extLst>
      <p:ext uri="{BB962C8B-B14F-4D97-AF65-F5344CB8AC3E}">
        <p14:creationId xmlns:p14="http://schemas.microsoft.com/office/powerpoint/2010/main" val="39460472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ED5E2CE-A17F-41B4-95F1-561D1303B0FE}" type="slidenum">
              <a:rPr lang="en-US" smtClean="0"/>
              <a:pPr/>
              <a:t>39</a:t>
            </a:fld>
            <a:endParaRPr lang="en-US"/>
          </a:p>
        </p:txBody>
      </p:sp>
    </p:spTree>
    <p:extLst>
      <p:ext uri="{BB962C8B-B14F-4D97-AF65-F5344CB8AC3E}">
        <p14:creationId xmlns:p14="http://schemas.microsoft.com/office/powerpoint/2010/main" val="15119985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&gt;&gt;EG UPDATE</a:t>
            </a:r>
            <a:r>
              <a:rPr lang="en-US" baseline="0" dirty="0" smtClean="0"/>
              <a:t> DATA from Manda</a:t>
            </a:r>
          </a:p>
          <a:p>
            <a:endParaRPr lang="en-US" dirty="0"/>
          </a:p>
        </p:txBody>
      </p:sp>
      <p:sp>
        <p:nvSpPr>
          <p:cNvPr id="4" name="Slide Number Placeholder 3"/>
          <p:cNvSpPr>
            <a:spLocks noGrp="1"/>
          </p:cNvSpPr>
          <p:nvPr>
            <p:ph type="sldNum" sz="quarter" idx="10"/>
          </p:nvPr>
        </p:nvSpPr>
        <p:spPr/>
        <p:txBody>
          <a:bodyPr/>
          <a:lstStyle/>
          <a:p>
            <a:fld id="{2ED5E2CE-A17F-41B4-95F1-561D1303B0FE}" type="slidenum">
              <a:rPr lang="en-US" smtClean="0"/>
              <a:pPr/>
              <a:t>40</a:t>
            </a:fld>
            <a:endParaRPr lang="en-US"/>
          </a:p>
        </p:txBody>
      </p:sp>
    </p:spTree>
    <p:extLst>
      <p:ext uri="{BB962C8B-B14F-4D97-AF65-F5344CB8AC3E}">
        <p14:creationId xmlns:p14="http://schemas.microsoft.com/office/powerpoint/2010/main" val="31792039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trend is downward</a:t>
            </a:r>
            <a:r>
              <a:rPr lang="en-US" baseline="0" dirty="0" smtClean="0"/>
              <a:t> (all acute care hospitals?) even though there was a spike with the flu season. </a:t>
            </a:r>
          </a:p>
          <a:p>
            <a:r>
              <a:rPr lang="en-US" baseline="0" dirty="0" smtClean="0"/>
              <a:t>Acknowledge this can be a concern, what does it mean to your job, #of shifts?</a:t>
            </a:r>
          </a:p>
          <a:p>
            <a:r>
              <a:rPr lang="en-US" baseline="0" dirty="0" smtClean="0"/>
              <a:t>Will it change when we move into the new hospitals?</a:t>
            </a:r>
            <a:endParaRPr lang="en-US" dirty="0" smtClean="0"/>
          </a:p>
        </p:txBody>
      </p:sp>
      <p:sp>
        <p:nvSpPr>
          <p:cNvPr id="4" name="Slide Number Placeholder 3"/>
          <p:cNvSpPr>
            <a:spLocks noGrp="1"/>
          </p:cNvSpPr>
          <p:nvPr>
            <p:ph type="sldNum" sz="quarter" idx="10"/>
          </p:nvPr>
        </p:nvSpPr>
        <p:spPr/>
        <p:txBody>
          <a:bodyPr/>
          <a:lstStyle/>
          <a:p>
            <a:fld id="{AF6474D0-1D33-45EC-A627-E1B5BEA0B973}" type="slidenum">
              <a:rPr lang="en-US" smtClean="0"/>
              <a:pPr/>
              <a:t>41</a:t>
            </a:fld>
            <a:endParaRPr lang="en-US"/>
          </a:p>
        </p:txBody>
      </p:sp>
    </p:spTree>
    <p:extLst>
      <p:ext uri="{BB962C8B-B14F-4D97-AF65-F5344CB8AC3E}">
        <p14:creationId xmlns:p14="http://schemas.microsoft.com/office/powerpoint/2010/main" val="521854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700" baseline="0" dirty="0" smtClean="0"/>
              <a:t>STL Shannon Thomas – Director of Nursing</a:t>
            </a:r>
            <a:endParaRPr lang="en-US" sz="1700" dirty="0" smtClean="0"/>
          </a:p>
          <a:p>
            <a:endParaRPr lang="en-US" sz="1700" dirty="0" smtClean="0"/>
          </a:p>
          <a:p>
            <a:r>
              <a:rPr lang="en-US" sz="1700" dirty="0" smtClean="0"/>
              <a:t>An exciting year/lot going on</a:t>
            </a:r>
          </a:p>
          <a:p>
            <a:r>
              <a:rPr lang="en-US" sz="1700" dirty="0" smtClean="0"/>
              <a:t>Getting closer to 2020, and new hospitals are just around the corner</a:t>
            </a:r>
          </a:p>
          <a:p>
            <a:r>
              <a:rPr lang="en-US" sz="1700" dirty="0" smtClean="0"/>
              <a:t>Key right now: communicating more with you re the transition/creating plans to ensure a smooth transition-for</a:t>
            </a:r>
            <a:r>
              <a:rPr lang="en-US" sz="1700" baseline="0" dirty="0" smtClean="0"/>
              <a:t> you and our patients.</a:t>
            </a:r>
          </a:p>
          <a:p>
            <a:endParaRPr lang="en-US" sz="1700" baseline="0" dirty="0" smtClean="0"/>
          </a:p>
          <a:p>
            <a:pPr marL="0" marR="0" lvl="0" indent="0" algn="l" defTabSz="571500" rtl="0" eaLnBrk="1" fontAlgn="auto" latinLnBrk="0" hangingPunct="1">
              <a:lnSpc>
                <a:spcPct val="100000"/>
              </a:lnSpc>
              <a:spcBef>
                <a:spcPts val="0"/>
              </a:spcBef>
              <a:spcAft>
                <a:spcPts val="0"/>
              </a:spcAft>
              <a:buClrTx/>
              <a:buSzTx/>
              <a:buFontTx/>
              <a:buNone/>
              <a:tabLst/>
              <a:defRPr/>
            </a:pPr>
            <a:r>
              <a:rPr lang="en-US" sz="1700" dirty="0" smtClean="0"/>
              <a:t>PAC Ameet Nanda</a:t>
            </a:r>
            <a:r>
              <a:rPr lang="en-US" sz="1700" baseline="0" dirty="0" smtClean="0"/>
              <a:t> – SA/VP</a:t>
            </a:r>
            <a:endParaRPr lang="en-US" sz="1700" dirty="0" smtClean="0"/>
          </a:p>
          <a:p>
            <a:r>
              <a:rPr lang="en-US" sz="1700" dirty="0" smtClean="0"/>
              <a:t>CAL Diane</a:t>
            </a:r>
            <a:r>
              <a:rPr lang="en-US" sz="1700" baseline="0" dirty="0" smtClean="0"/>
              <a:t> Petruzzella – VP of Surgical Services</a:t>
            </a:r>
          </a:p>
          <a:p>
            <a:r>
              <a:rPr lang="en-US" sz="1700" baseline="0" dirty="0" smtClean="0"/>
              <a:t>Davies Mary Lanier – CAO </a:t>
            </a:r>
          </a:p>
          <a:p>
            <a:r>
              <a:rPr lang="en-US" sz="1700" baseline="0" dirty="0" smtClean="0"/>
              <a:t>STL Shannon Thomas – Director of Nursing</a:t>
            </a:r>
            <a:endParaRPr lang="en-US" sz="1700" dirty="0" smtClean="0"/>
          </a:p>
          <a:p>
            <a:endParaRPr lang="en-US" sz="1700" dirty="0" smtClean="0"/>
          </a:p>
        </p:txBody>
      </p:sp>
      <p:sp>
        <p:nvSpPr>
          <p:cNvPr id="4" name="Slide Number Placeholder 3"/>
          <p:cNvSpPr>
            <a:spLocks noGrp="1"/>
          </p:cNvSpPr>
          <p:nvPr>
            <p:ph type="sldNum" sz="quarter" idx="10"/>
          </p:nvPr>
        </p:nvSpPr>
        <p:spPr/>
        <p:txBody>
          <a:bodyPr/>
          <a:lstStyle/>
          <a:p>
            <a:fld id="{2ED5E2CE-A17F-41B4-95F1-561D1303B0FE}" type="slidenum">
              <a:rPr lang="en-US" smtClean="0"/>
              <a:pPr/>
              <a:t>4</a:t>
            </a:fld>
            <a:endParaRPr lang="en-US"/>
          </a:p>
        </p:txBody>
      </p:sp>
    </p:spTree>
    <p:extLst>
      <p:ext uri="{BB962C8B-B14F-4D97-AF65-F5344CB8AC3E}">
        <p14:creationId xmlns:p14="http://schemas.microsoft.com/office/powerpoint/2010/main" val="24269271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Population Growth in SF</a:t>
            </a:r>
            <a:r>
              <a:rPr lang="en-US" baseline="0" dirty="0" smtClean="0"/>
              <a:t> focused on SOMA/Mission Bernal Area = a key opportunity</a:t>
            </a:r>
          </a:p>
          <a:p>
            <a:r>
              <a:rPr lang="en-US" baseline="0" dirty="0" smtClean="0"/>
              <a:t>Also younger population: Have your baby at MB = Creates relationships/loyalty</a:t>
            </a:r>
          </a:p>
          <a:p>
            <a:r>
              <a:rPr lang="en-US" baseline="0" dirty="0" smtClean="0"/>
              <a:t>Plus fantastic new ED to let community know about</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AF6474D0-1D33-45EC-A627-E1B5BEA0B973}" type="slidenum">
              <a:rPr lang="en-US" smtClean="0"/>
              <a:pPr/>
              <a:t>42</a:t>
            </a:fld>
            <a:endParaRPr lang="en-US"/>
          </a:p>
        </p:txBody>
      </p:sp>
    </p:spTree>
    <p:extLst>
      <p:ext uri="{BB962C8B-B14F-4D97-AF65-F5344CB8AC3E}">
        <p14:creationId xmlns:p14="http://schemas.microsoft.com/office/powerpoint/2010/main" val="8374223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dirty="0" smtClean="0"/>
              <a:t>We are each an important and critical </a:t>
            </a:r>
            <a:br>
              <a:rPr lang="en-US" dirty="0" smtClean="0"/>
            </a:br>
            <a:r>
              <a:rPr lang="en-US" dirty="0" smtClean="0"/>
              <a:t>part of CPMC</a:t>
            </a:r>
          </a:p>
          <a:p>
            <a:pPr rtl="0"/>
            <a:r>
              <a:rPr lang="en-US" dirty="0" smtClean="0"/>
              <a:t>A complex organization</a:t>
            </a:r>
          </a:p>
          <a:p>
            <a:pPr rtl="0"/>
            <a:r>
              <a:rPr lang="en-US" dirty="0" smtClean="0"/>
              <a:t>Responsible to ourselves and our team </a:t>
            </a:r>
            <a:br>
              <a:rPr lang="en-US" dirty="0" smtClean="0"/>
            </a:br>
            <a:r>
              <a:rPr lang="en-US" dirty="0" smtClean="0"/>
              <a:t>for doing our best</a:t>
            </a:r>
          </a:p>
          <a:p>
            <a:pPr rtl="0"/>
            <a:r>
              <a:rPr lang="en-US" dirty="0" smtClean="0"/>
              <a:t>Personal accountability</a:t>
            </a:r>
            <a:endParaRPr lang="en-US" b="1" dirty="0" smtClean="0"/>
          </a:p>
        </p:txBody>
      </p:sp>
      <p:sp>
        <p:nvSpPr>
          <p:cNvPr id="4" name="Slide Number Placeholder 3"/>
          <p:cNvSpPr>
            <a:spLocks noGrp="1"/>
          </p:cNvSpPr>
          <p:nvPr>
            <p:ph type="sldNum" sz="quarter" idx="10"/>
          </p:nvPr>
        </p:nvSpPr>
        <p:spPr/>
        <p:txBody>
          <a:bodyPr/>
          <a:lstStyle/>
          <a:p>
            <a:fld id="{2ED5E2CE-A17F-41B4-95F1-561D1303B0FE}" type="slidenum">
              <a:rPr lang="en-US" smtClean="0"/>
              <a:pPr/>
              <a:t>43</a:t>
            </a:fld>
            <a:endParaRPr lang="en-US"/>
          </a:p>
        </p:txBody>
      </p:sp>
    </p:spTree>
    <p:extLst>
      <p:ext uri="{BB962C8B-B14F-4D97-AF65-F5344CB8AC3E}">
        <p14:creationId xmlns:p14="http://schemas.microsoft.com/office/powerpoint/2010/main" val="5862369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800" kern="1200" dirty="0" smtClean="0">
                <a:solidFill>
                  <a:schemeClr val="tx1"/>
                </a:solidFill>
                <a:effectLst/>
                <a:latin typeface="+mn-lt"/>
                <a:ea typeface="+mn-ea"/>
                <a:cs typeface="+mn-cs"/>
              </a:rPr>
              <a:t>For People moving to Van Ness, we’ll have more information in April. In the meantime here’s a reminder</a:t>
            </a:r>
            <a:endParaRPr lang="en-US" sz="18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44</a:t>
            </a:fld>
            <a:endParaRPr lang="en-US"/>
          </a:p>
        </p:txBody>
      </p:sp>
    </p:spTree>
    <p:extLst>
      <p:ext uri="{BB962C8B-B14F-4D97-AF65-F5344CB8AC3E}">
        <p14:creationId xmlns:p14="http://schemas.microsoft.com/office/powerpoint/2010/main" val="33865699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571500" rtl="0" eaLnBrk="1" fontAlgn="auto" latinLnBrk="0" hangingPunct="1">
              <a:lnSpc>
                <a:spcPct val="100000"/>
              </a:lnSpc>
              <a:spcBef>
                <a:spcPts val="0"/>
              </a:spcBef>
              <a:spcAft>
                <a:spcPts val="0"/>
              </a:spcAft>
              <a:buClrTx/>
              <a:buSzTx/>
              <a:buFontTx/>
              <a:buNone/>
              <a:tabLst/>
              <a:defRPr/>
            </a:pPr>
            <a:endParaRPr lang="en-US" sz="800" baseline="0" dirty="0" smtClean="0">
              <a:solidFill>
                <a:schemeClr val="bg1"/>
              </a:solidFill>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45</a:t>
            </a:fld>
            <a:endParaRPr lang="en-US"/>
          </a:p>
        </p:txBody>
      </p:sp>
    </p:spTree>
    <p:extLst>
      <p:ext uri="{BB962C8B-B14F-4D97-AF65-F5344CB8AC3E}">
        <p14:creationId xmlns:p14="http://schemas.microsoft.com/office/powerpoint/2010/main" val="36163274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46</a:t>
            </a:fld>
            <a:endParaRPr lang="en-US"/>
          </a:p>
        </p:txBody>
      </p:sp>
    </p:spTree>
    <p:extLst>
      <p:ext uri="{BB962C8B-B14F-4D97-AF65-F5344CB8AC3E}">
        <p14:creationId xmlns:p14="http://schemas.microsoft.com/office/powerpoint/2010/main" val="14198989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for St </a:t>
            </a:r>
            <a:r>
              <a:rPr lang="en-US" dirty="0" err="1" smtClean="0"/>
              <a:t>Lukes</a:t>
            </a:r>
            <a:r>
              <a:rPr lang="en-US" dirty="0" smtClean="0"/>
              <a:t> Town Hall</a:t>
            </a:r>
          </a:p>
        </p:txBody>
      </p:sp>
      <p:sp>
        <p:nvSpPr>
          <p:cNvPr id="4" name="Slide Number Placeholder 3"/>
          <p:cNvSpPr>
            <a:spLocks noGrp="1"/>
          </p:cNvSpPr>
          <p:nvPr>
            <p:ph type="sldNum" sz="quarter" idx="10"/>
          </p:nvPr>
        </p:nvSpPr>
        <p:spPr/>
        <p:txBody>
          <a:bodyPr/>
          <a:lstStyle/>
          <a:p>
            <a:fld id="{AF6474D0-1D33-45EC-A627-E1B5BEA0B973}" type="slidenum">
              <a:rPr lang="en-US" smtClean="0"/>
              <a:pPr/>
              <a:t>47</a:t>
            </a:fld>
            <a:endParaRPr lang="en-US"/>
          </a:p>
        </p:txBody>
      </p:sp>
    </p:spTree>
    <p:extLst>
      <p:ext uri="{BB962C8B-B14F-4D97-AF65-F5344CB8AC3E}">
        <p14:creationId xmlns:p14="http://schemas.microsoft.com/office/powerpoint/2010/main" val="24859813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571500" rtl="0" eaLnBrk="1" fontAlgn="auto" latinLnBrk="0" hangingPunct="1">
              <a:lnSpc>
                <a:spcPct val="100000"/>
              </a:lnSpc>
              <a:spcBef>
                <a:spcPts val="0"/>
              </a:spcBef>
              <a:spcAft>
                <a:spcPts val="0"/>
              </a:spcAft>
              <a:buClrTx/>
              <a:buSzTx/>
              <a:buFontTx/>
              <a:buNone/>
              <a:tabLst/>
              <a:defRPr/>
            </a:pPr>
            <a:r>
              <a:rPr lang="en-US" sz="800" dirty="0" smtClean="0">
                <a:solidFill>
                  <a:schemeClr val="bg1"/>
                </a:solidFill>
              </a:rPr>
              <a:t>Only for St. </a:t>
            </a:r>
            <a:r>
              <a:rPr lang="en-US" sz="800" dirty="0" err="1" smtClean="0">
                <a:solidFill>
                  <a:schemeClr val="bg1"/>
                </a:solidFill>
              </a:rPr>
              <a:t>Lukes</a:t>
            </a:r>
            <a:r>
              <a:rPr lang="en-US" sz="800" dirty="0" smtClean="0">
                <a:solidFill>
                  <a:schemeClr val="bg1"/>
                </a:solidFill>
              </a:rPr>
              <a:t> Town Hall</a:t>
            </a:r>
          </a:p>
        </p:txBody>
      </p:sp>
      <p:sp>
        <p:nvSpPr>
          <p:cNvPr id="4" name="Slide Number Placeholder 3"/>
          <p:cNvSpPr>
            <a:spLocks noGrp="1"/>
          </p:cNvSpPr>
          <p:nvPr>
            <p:ph type="sldNum" sz="quarter" idx="10"/>
          </p:nvPr>
        </p:nvSpPr>
        <p:spPr/>
        <p:txBody>
          <a:bodyPr/>
          <a:lstStyle/>
          <a:p>
            <a:fld id="{2ED5E2CE-A17F-41B4-95F1-561D1303B0FE}" type="slidenum">
              <a:rPr lang="en-US" smtClean="0"/>
              <a:pPr/>
              <a:t>48</a:t>
            </a:fld>
            <a:endParaRPr lang="en-US"/>
          </a:p>
        </p:txBody>
      </p:sp>
    </p:spTree>
    <p:extLst>
      <p:ext uri="{BB962C8B-B14F-4D97-AF65-F5344CB8AC3E}">
        <p14:creationId xmlns:p14="http://schemas.microsoft.com/office/powerpoint/2010/main" val="26147895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1800" kern="1200" dirty="0" smtClean="0">
                <a:solidFill>
                  <a:schemeClr val="tx1"/>
                </a:solidFill>
                <a:effectLst/>
                <a:latin typeface="+mn-lt"/>
                <a:ea typeface="+mn-ea"/>
                <a:cs typeface="+mn-cs"/>
              </a:rPr>
              <a:t>CGI photo</a:t>
            </a:r>
            <a:endParaRPr lang="en-US" sz="18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49</a:t>
            </a:fld>
            <a:endParaRPr lang="en-US"/>
          </a:p>
        </p:txBody>
      </p:sp>
    </p:spTree>
    <p:extLst>
      <p:ext uri="{BB962C8B-B14F-4D97-AF65-F5344CB8AC3E}">
        <p14:creationId xmlns:p14="http://schemas.microsoft.com/office/powerpoint/2010/main" val="28509049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1800" kern="1200" dirty="0" smtClean="0">
                <a:solidFill>
                  <a:schemeClr val="tx1"/>
                </a:solidFill>
                <a:effectLst/>
                <a:latin typeface="+mn-lt"/>
                <a:ea typeface="+mn-ea"/>
                <a:cs typeface="+mn-cs"/>
              </a:rPr>
              <a:t>It’s all about change and how we</a:t>
            </a:r>
            <a:r>
              <a:rPr lang="en-US" sz="1800" kern="1200" baseline="0" dirty="0" smtClean="0">
                <a:solidFill>
                  <a:schemeClr val="tx1"/>
                </a:solidFill>
                <a:effectLst/>
                <a:latin typeface="+mn-lt"/>
                <a:ea typeface="+mn-ea"/>
                <a:cs typeface="+mn-cs"/>
              </a:rPr>
              <a:t> manage it. I know that some of you are concerned about what the services relocations, census trends and new technologies might mean to you</a:t>
            </a:r>
          </a:p>
          <a:p>
            <a:pPr lvl="0"/>
            <a:endParaRPr lang="en-US" sz="1800" kern="1200" baseline="0" dirty="0" smtClean="0">
              <a:solidFill>
                <a:schemeClr val="tx1"/>
              </a:solidFill>
              <a:effectLst/>
              <a:latin typeface="+mn-lt"/>
              <a:ea typeface="+mn-ea"/>
              <a:cs typeface="+mn-cs"/>
            </a:endParaRPr>
          </a:p>
          <a:p>
            <a:pPr lvl="0"/>
            <a:r>
              <a:rPr lang="en-US" sz="1800" kern="1200" baseline="0" dirty="0" smtClean="0">
                <a:solidFill>
                  <a:schemeClr val="tx1"/>
                </a:solidFill>
                <a:effectLst/>
                <a:latin typeface="+mn-lt"/>
                <a:ea typeface="+mn-ea"/>
                <a:cs typeface="+mn-cs"/>
              </a:rPr>
              <a:t>Not to mention, a whole bunch of nitty gritty details.</a:t>
            </a:r>
            <a:endParaRPr lang="en-US" sz="18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50</a:t>
            </a:fld>
            <a:endParaRPr lang="en-US"/>
          </a:p>
        </p:txBody>
      </p:sp>
    </p:spTree>
    <p:extLst>
      <p:ext uri="{BB962C8B-B14F-4D97-AF65-F5344CB8AC3E}">
        <p14:creationId xmlns:p14="http://schemas.microsoft.com/office/powerpoint/2010/main" val="593351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1800" kern="1200" dirty="0" smtClean="0">
                <a:solidFill>
                  <a:schemeClr val="tx1"/>
                </a:solidFill>
                <a:effectLst/>
                <a:latin typeface="+mn-lt"/>
                <a:ea typeface="+mn-ea"/>
                <a:cs typeface="+mn-cs"/>
              </a:rPr>
              <a:t>Animate one at a time</a:t>
            </a:r>
          </a:p>
          <a:p>
            <a:pPr lvl="0"/>
            <a:endParaRPr lang="en-US" sz="1800" kern="1200" dirty="0" smtClean="0">
              <a:solidFill>
                <a:schemeClr val="tx1"/>
              </a:solidFill>
              <a:effectLst/>
              <a:latin typeface="+mn-lt"/>
              <a:ea typeface="+mn-ea"/>
              <a:cs typeface="+mn-cs"/>
            </a:endParaRPr>
          </a:p>
          <a:p>
            <a:pPr lvl="0"/>
            <a:r>
              <a:rPr lang="en-US" sz="1800" kern="1200" dirty="0" smtClean="0">
                <a:solidFill>
                  <a:schemeClr val="tx1"/>
                </a:solidFill>
                <a:effectLst/>
                <a:latin typeface="+mn-lt"/>
                <a:ea typeface="+mn-ea"/>
                <a:cs typeface="+mn-cs"/>
              </a:rPr>
              <a:t>[If time seek audience participation]</a:t>
            </a:r>
            <a:endParaRPr lang="en-US" sz="18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51</a:t>
            </a:fld>
            <a:endParaRPr lang="en-US"/>
          </a:p>
        </p:txBody>
      </p:sp>
    </p:spTree>
    <p:extLst>
      <p:ext uri="{BB962C8B-B14F-4D97-AF65-F5344CB8AC3E}">
        <p14:creationId xmlns:p14="http://schemas.microsoft.com/office/powerpoint/2010/main" val="4285044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dirty="0"/>
              <a:t>Just a quick reminder re our CPMC2020 themes.</a:t>
            </a:r>
          </a:p>
          <a:p>
            <a:pPr rtl="0"/>
            <a:r>
              <a:rPr lang="en-US" dirty="0"/>
              <a:t>More than just bricks and mortar: 4 Themes moving </a:t>
            </a:r>
            <a:r>
              <a:rPr lang="en-US" dirty="0" smtClean="0"/>
              <a:t>forward</a:t>
            </a:r>
          </a:p>
          <a:p>
            <a:pPr rtl="0"/>
            <a:endParaRPr lang="en-US" dirty="0" smtClean="0"/>
          </a:p>
          <a:p>
            <a:pPr rtl="0"/>
            <a:r>
              <a:rPr lang="en-US" dirty="0" smtClean="0"/>
              <a:t>&gt;&gt;Need new photos</a:t>
            </a:r>
            <a:endParaRPr lang="en-US" dirty="0"/>
          </a:p>
        </p:txBody>
      </p:sp>
      <p:sp>
        <p:nvSpPr>
          <p:cNvPr id="4" name="Slide Number Placeholder 3"/>
          <p:cNvSpPr>
            <a:spLocks noGrp="1"/>
          </p:cNvSpPr>
          <p:nvPr>
            <p:ph type="sldNum" sz="quarter" idx="10"/>
          </p:nvPr>
        </p:nvSpPr>
        <p:spPr/>
        <p:txBody>
          <a:bodyPr/>
          <a:lstStyle/>
          <a:p>
            <a:fld id="{2ED5E2CE-A17F-41B4-95F1-561D1303B0FE}" type="slidenum">
              <a:rPr lang="en-US" smtClean="0"/>
              <a:pPr/>
              <a:t>5</a:t>
            </a:fld>
            <a:endParaRPr lang="en-US"/>
          </a:p>
        </p:txBody>
      </p:sp>
    </p:spTree>
    <p:extLst>
      <p:ext uri="{BB962C8B-B14F-4D97-AF65-F5344CB8AC3E}">
        <p14:creationId xmlns:p14="http://schemas.microsoft.com/office/powerpoint/2010/main" val="639022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rtl="0"/>
            <a:r>
              <a:rPr lang="en-US" sz="1800" b="0" i="0" u="none" strike="noStrike" kern="1200" dirty="0" smtClean="0">
                <a:solidFill>
                  <a:schemeClr val="tx1"/>
                </a:solidFill>
                <a:effectLst/>
                <a:latin typeface="+mn-lt"/>
                <a:ea typeface="+mn-ea"/>
                <a:cs typeface="+mn-cs"/>
              </a:rPr>
              <a:t>We all cope with change differently – some embrace it, some fight it</a:t>
            </a:r>
            <a:endParaRPr lang="en-US" b="0" dirty="0" smtClean="0">
              <a:effectLst/>
            </a:endParaRPr>
          </a:p>
          <a:p>
            <a:pPr rtl="0"/>
            <a:r>
              <a:rPr lang="en-US" sz="1800" b="0" i="0" u="none" strike="noStrike" kern="1200" dirty="0" smtClean="0">
                <a:solidFill>
                  <a:schemeClr val="tx1"/>
                </a:solidFill>
                <a:effectLst/>
                <a:latin typeface="+mn-lt"/>
                <a:ea typeface="+mn-ea"/>
                <a:cs typeface="+mn-cs"/>
              </a:rPr>
              <a:t>Let’s face it, change is stressful</a:t>
            </a:r>
            <a:endParaRPr lang="en-US" b="0" dirty="0" smtClean="0">
              <a:effectLst/>
            </a:endParaRPr>
          </a:p>
          <a:p>
            <a:pPr rtl="0"/>
            <a:r>
              <a:rPr lang="en-US" b="0" dirty="0" smtClean="0">
                <a:effectLst/>
              </a:rPr>
              <a:t/>
            </a:r>
            <a:br>
              <a:rPr lang="en-US" b="0" dirty="0" smtClean="0">
                <a:effectLst/>
              </a:rPr>
            </a:br>
            <a:r>
              <a:rPr lang="en-US" sz="1800" b="0" i="0" u="none" strike="noStrike" kern="1200" dirty="0" smtClean="0">
                <a:solidFill>
                  <a:schemeClr val="tx1"/>
                </a:solidFill>
                <a:effectLst/>
                <a:latin typeface="+mn-lt"/>
                <a:ea typeface="+mn-ea"/>
                <a:cs typeface="+mn-cs"/>
              </a:rPr>
              <a:t>And, here’s the thing:  on the list of stressful events in life – where does a hospital move stand? (lower on the list than a death in the family, a divorce, changing jobs0</a:t>
            </a:r>
            <a:endParaRPr lang="en-US" b="0" dirty="0" smtClean="0">
              <a:effectLst/>
            </a:endParaRPr>
          </a:p>
          <a:p>
            <a:pPr rtl="0"/>
            <a:r>
              <a:rPr lang="en-US" b="0" dirty="0" smtClean="0">
                <a:effectLst/>
              </a:rPr>
              <a:t/>
            </a:r>
            <a:br>
              <a:rPr lang="en-US" b="0" dirty="0" smtClean="0">
                <a:effectLst/>
              </a:rPr>
            </a:br>
            <a:r>
              <a:rPr lang="en-US" sz="1800" b="0" i="0" u="none" strike="noStrike" kern="1200" dirty="0" smtClean="0">
                <a:solidFill>
                  <a:schemeClr val="tx1"/>
                </a:solidFill>
                <a:effectLst/>
                <a:latin typeface="+mn-lt"/>
                <a:ea typeface="+mn-ea"/>
                <a:cs typeface="+mn-cs"/>
              </a:rPr>
              <a:t>It’s all about perspective!</a:t>
            </a:r>
            <a:endParaRPr lang="en-US" b="0" dirty="0" smtClean="0">
              <a:effectLst/>
            </a:endParaRPr>
          </a:p>
          <a:p>
            <a:pPr rtl="0"/>
            <a:r>
              <a:rPr lang="en-US" b="0" dirty="0" smtClean="0">
                <a:effectLst/>
              </a:rPr>
              <a:t/>
            </a:r>
            <a:br>
              <a:rPr lang="en-US" b="0" dirty="0" smtClean="0">
                <a:effectLst/>
              </a:rPr>
            </a:br>
            <a:r>
              <a:rPr lang="en-US" sz="1800" b="1" i="0" u="none" strike="noStrike" kern="1200" dirty="0" smtClean="0">
                <a:solidFill>
                  <a:schemeClr val="tx1"/>
                </a:solidFill>
                <a:effectLst/>
                <a:latin typeface="+mn-lt"/>
                <a:ea typeface="+mn-ea"/>
                <a:cs typeface="+mn-cs"/>
              </a:rPr>
              <a:t>Read poem – negative way first, then positive version. Perhaps share reading with Site Leader</a:t>
            </a:r>
            <a:endParaRPr lang="en-US" b="1" dirty="0" smtClean="0">
              <a:effectLst/>
            </a:endParaRPr>
          </a:p>
          <a:p>
            <a:pPr rtl="0"/>
            <a:r>
              <a:rPr lang="en-US" b="0" dirty="0" smtClean="0">
                <a:effectLst/>
              </a:rPr>
              <a:t/>
            </a:r>
            <a:br>
              <a:rPr lang="en-US" b="0" dirty="0" smtClean="0">
                <a:effectLst/>
              </a:rPr>
            </a:br>
            <a:r>
              <a:rPr lang="en-US" sz="1800" b="0" i="0" u="none" strike="noStrike" kern="1200" dirty="0" smtClean="0">
                <a:solidFill>
                  <a:schemeClr val="tx1"/>
                </a:solidFill>
                <a:effectLst/>
                <a:latin typeface="+mn-lt"/>
                <a:ea typeface="+mn-ea"/>
                <a:cs typeface="+mn-cs"/>
              </a:rPr>
              <a:t>The fact is: this is an exciting opportunity to make our work life better/be more effective with our patients</a:t>
            </a:r>
            <a:endParaRPr lang="en-US" b="0" dirty="0" smtClean="0">
              <a:effectLst/>
            </a:endParaRPr>
          </a:p>
          <a:p>
            <a:r>
              <a:rPr lang="en-US" dirty="0" smtClean="0"/>
              <a:t/>
            </a:r>
            <a:br>
              <a:rPr lang="en-US" dirty="0" smtClean="0"/>
            </a:br>
            <a:endParaRPr lang="en-US" sz="18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52</a:t>
            </a:fld>
            <a:endParaRPr lang="en-US"/>
          </a:p>
        </p:txBody>
      </p:sp>
    </p:spTree>
    <p:extLst>
      <p:ext uri="{BB962C8B-B14F-4D97-AF65-F5344CB8AC3E}">
        <p14:creationId xmlns:p14="http://schemas.microsoft.com/office/powerpoint/2010/main" val="15062445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endParaRPr lang="en-US" sz="18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53</a:t>
            </a:fld>
            <a:endParaRPr lang="en-US"/>
          </a:p>
        </p:txBody>
      </p:sp>
    </p:spTree>
    <p:extLst>
      <p:ext uri="{BB962C8B-B14F-4D97-AF65-F5344CB8AC3E}">
        <p14:creationId xmlns:p14="http://schemas.microsoft.com/office/powerpoint/2010/main" val="41587692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1800" b="0" i="0" u="none" strike="noStrike" kern="1200" dirty="0" smtClean="0">
                <a:solidFill>
                  <a:schemeClr val="tx1"/>
                </a:solidFill>
                <a:effectLst/>
                <a:latin typeface="+mn-lt"/>
                <a:ea typeface="+mn-ea"/>
                <a:cs typeface="+mn-cs"/>
              </a:rPr>
              <a:t>It’s a tall order, but we can do it.</a:t>
            </a:r>
            <a:endParaRPr lang="en-US" b="0" dirty="0" smtClean="0">
              <a:effectLst/>
            </a:endParaRPr>
          </a:p>
          <a:p>
            <a:pPr rtl="0"/>
            <a:r>
              <a:rPr lang="en-US" sz="1800" b="0" i="0" u="none" strike="noStrike" kern="1200" dirty="0" smtClean="0">
                <a:solidFill>
                  <a:schemeClr val="tx1"/>
                </a:solidFill>
                <a:effectLst/>
                <a:latin typeface="+mn-lt"/>
                <a:ea typeface="+mn-ea"/>
                <a:cs typeface="+mn-cs"/>
              </a:rPr>
              <a:t>Lots of people working behind the scenes to plan the transition</a:t>
            </a:r>
            <a:endParaRPr lang="en-US" b="0" dirty="0" smtClean="0">
              <a:effectLst/>
            </a:endParaRPr>
          </a:p>
          <a:p>
            <a:pPr rtl="0"/>
            <a:r>
              <a:rPr lang="en-US" sz="1800" b="0" i="0" u="none" strike="noStrike" kern="1200" dirty="0" smtClean="0">
                <a:solidFill>
                  <a:schemeClr val="tx1"/>
                </a:solidFill>
                <a:effectLst/>
                <a:latin typeface="+mn-lt"/>
                <a:ea typeface="+mn-ea"/>
                <a:cs typeface="+mn-cs"/>
              </a:rPr>
              <a:t>Goal – to make it smooth for you and our patients</a:t>
            </a:r>
            <a:endParaRPr lang="en-US" b="0" dirty="0" smtClean="0">
              <a:effectLst/>
            </a:endParaRPr>
          </a:p>
          <a:p>
            <a:pPr rtl="0"/>
            <a:r>
              <a:rPr lang="en-US" sz="1800" b="0" i="0" u="none" strike="noStrike" kern="1200" dirty="0" smtClean="0">
                <a:solidFill>
                  <a:schemeClr val="tx1"/>
                </a:solidFill>
                <a:effectLst/>
                <a:latin typeface="+mn-lt"/>
                <a:ea typeface="+mn-ea"/>
                <a:cs typeface="+mn-cs"/>
              </a:rPr>
              <a:t>Here’s an overview – and you will be hearing more about these</a:t>
            </a:r>
            <a:endParaRPr lang="en-US" b="0" dirty="0" smtClean="0">
              <a:effectLst/>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54</a:t>
            </a:fld>
            <a:endParaRPr lang="en-US"/>
          </a:p>
        </p:txBody>
      </p:sp>
    </p:spTree>
    <p:extLst>
      <p:ext uri="{BB962C8B-B14F-4D97-AF65-F5344CB8AC3E}">
        <p14:creationId xmlns:p14="http://schemas.microsoft.com/office/powerpoint/2010/main" val="1427756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1800" b="0" i="0" u="none" strike="noStrike" kern="1200" dirty="0" smtClean="0">
                <a:solidFill>
                  <a:schemeClr val="tx1"/>
                </a:solidFill>
                <a:effectLst/>
                <a:latin typeface="+mn-lt"/>
                <a:ea typeface="+mn-ea"/>
                <a:cs typeface="+mn-cs"/>
              </a:rPr>
              <a:t>Probably one of the most important parts of transition preparations –making sure you know the lay of the land, understand what will change, become familiar with the new environment</a:t>
            </a:r>
            <a:endParaRPr lang="en-US" b="0" dirty="0" smtClean="0">
              <a:effectLst/>
            </a:endParaRPr>
          </a:p>
          <a:p>
            <a:pPr rtl="0"/>
            <a:r>
              <a:rPr lang="en-US" b="0" dirty="0" smtClean="0">
                <a:effectLst/>
              </a:rPr>
              <a:t> </a:t>
            </a:r>
          </a:p>
          <a:p>
            <a:pPr rtl="0"/>
            <a:r>
              <a:rPr lang="en-US" sz="1800" b="0" i="0" u="none" strike="noStrike" kern="1200" dirty="0" smtClean="0">
                <a:solidFill>
                  <a:schemeClr val="tx1"/>
                </a:solidFill>
                <a:effectLst/>
                <a:latin typeface="+mn-lt"/>
                <a:ea typeface="+mn-ea"/>
                <a:cs typeface="+mn-cs"/>
              </a:rPr>
              <a:t>Wayfinding, equipment location, new processes</a:t>
            </a:r>
            <a:endParaRPr lang="en-US" b="0" dirty="0" smtClean="0">
              <a:effectLst/>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55</a:t>
            </a:fld>
            <a:endParaRPr lang="en-US"/>
          </a:p>
        </p:txBody>
      </p:sp>
    </p:spTree>
    <p:extLst>
      <p:ext uri="{BB962C8B-B14F-4D97-AF65-F5344CB8AC3E}">
        <p14:creationId xmlns:p14="http://schemas.microsoft.com/office/powerpoint/2010/main" val="17224643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1800" b="0" i="0" u="none" strike="noStrike" kern="1200" dirty="0" smtClean="0">
                <a:solidFill>
                  <a:schemeClr val="tx1"/>
                </a:solidFill>
                <a:effectLst/>
                <a:latin typeface="+mn-lt"/>
                <a:ea typeface="+mn-ea"/>
                <a:cs typeface="+mn-cs"/>
              </a:rPr>
              <a:t>Probably one of the most important parts of transition preparations –making sure you know the lay of the land, understand what will change, become familiar with the new environment</a:t>
            </a:r>
          </a:p>
          <a:p>
            <a:pPr rtl="0"/>
            <a:endParaRPr lang="en-US" sz="1800" b="0" i="0" u="none" strike="noStrike" kern="1200" dirty="0" smtClean="0">
              <a:solidFill>
                <a:schemeClr val="tx1"/>
              </a:solidFill>
              <a:effectLst/>
              <a:latin typeface="+mn-lt"/>
              <a:ea typeface="+mn-ea"/>
              <a:cs typeface="+mn-cs"/>
            </a:endParaRPr>
          </a:p>
          <a:p>
            <a:pPr rtl="0"/>
            <a:r>
              <a:rPr lang="en-US" sz="1800" b="0" i="0" u="none" strike="noStrike" kern="1200" dirty="0" smtClean="0">
                <a:solidFill>
                  <a:schemeClr val="tx1"/>
                </a:solidFill>
                <a:effectLst/>
                <a:latin typeface="+mn-lt"/>
                <a:ea typeface="+mn-ea"/>
                <a:cs typeface="+mn-cs"/>
              </a:rPr>
              <a:t>Same</a:t>
            </a:r>
            <a:r>
              <a:rPr lang="en-US" sz="1800" b="0" i="0" u="none" strike="noStrike" kern="1200" baseline="0" dirty="0" smtClean="0">
                <a:solidFill>
                  <a:schemeClr val="tx1"/>
                </a:solidFill>
                <a:effectLst/>
                <a:latin typeface="+mn-lt"/>
                <a:ea typeface="+mn-ea"/>
                <a:cs typeface="+mn-cs"/>
              </a:rPr>
              <a:t> approach for Van Ness</a:t>
            </a:r>
            <a:endParaRPr lang="en-US" b="0" dirty="0" smtClean="0">
              <a:effectLst/>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56</a:t>
            </a:fld>
            <a:endParaRPr lang="en-US"/>
          </a:p>
        </p:txBody>
      </p:sp>
    </p:spTree>
    <p:extLst>
      <p:ext uri="{BB962C8B-B14F-4D97-AF65-F5344CB8AC3E}">
        <p14:creationId xmlns:p14="http://schemas.microsoft.com/office/powerpoint/2010/main" val="33691556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1800" b="0" i="0" u="none" strike="noStrike" kern="1200" dirty="0" smtClean="0">
                <a:solidFill>
                  <a:schemeClr val="tx1"/>
                </a:solidFill>
                <a:effectLst/>
                <a:latin typeface="+mn-lt"/>
                <a:ea typeface="+mn-ea"/>
                <a:cs typeface="+mn-cs"/>
              </a:rPr>
              <a:t>Probably one of the most important parts of transition preparations –making sure you know the lay of the land, understand what will change, become familiar with the new environment</a:t>
            </a:r>
          </a:p>
          <a:p>
            <a:pPr rtl="0"/>
            <a:endParaRPr lang="en-US" sz="1800" b="0" i="0" u="none" strike="noStrike" kern="1200" dirty="0" smtClean="0">
              <a:solidFill>
                <a:schemeClr val="tx1"/>
              </a:solidFill>
              <a:effectLst/>
              <a:latin typeface="+mn-lt"/>
              <a:ea typeface="+mn-ea"/>
              <a:cs typeface="+mn-cs"/>
            </a:endParaRPr>
          </a:p>
          <a:p>
            <a:pPr rtl="0"/>
            <a:r>
              <a:rPr lang="en-US" sz="1800" b="0" i="0" u="none" strike="noStrike" kern="1200" dirty="0" smtClean="0">
                <a:solidFill>
                  <a:schemeClr val="tx1"/>
                </a:solidFill>
                <a:effectLst/>
                <a:latin typeface="+mn-lt"/>
                <a:ea typeface="+mn-ea"/>
                <a:cs typeface="+mn-cs"/>
              </a:rPr>
              <a:t>Same</a:t>
            </a:r>
            <a:r>
              <a:rPr lang="en-US" sz="1800" b="0" i="0" u="none" strike="noStrike" kern="1200" baseline="0" dirty="0" smtClean="0">
                <a:solidFill>
                  <a:schemeClr val="tx1"/>
                </a:solidFill>
                <a:effectLst/>
                <a:latin typeface="+mn-lt"/>
                <a:ea typeface="+mn-ea"/>
                <a:cs typeface="+mn-cs"/>
              </a:rPr>
              <a:t> approach for </a:t>
            </a:r>
            <a:r>
              <a:rPr lang="en-US" sz="1800" b="0" i="0" u="none" strike="noStrike" kern="1200" baseline="0" smtClean="0">
                <a:solidFill>
                  <a:schemeClr val="tx1"/>
                </a:solidFill>
                <a:effectLst/>
                <a:latin typeface="+mn-lt"/>
                <a:ea typeface="+mn-ea"/>
                <a:cs typeface="+mn-cs"/>
              </a:rPr>
              <a:t>Van Ness</a:t>
            </a:r>
            <a:endParaRPr lang="en-US" b="0" dirty="0" smtClean="0">
              <a:effectLst/>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57</a:t>
            </a:fld>
            <a:endParaRPr lang="en-US"/>
          </a:p>
        </p:txBody>
      </p:sp>
    </p:spTree>
    <p:extLst>
      <p:ext uri="{BB962C8B-B14F-4D97-AF65-F5344CB8AC3E}">
        <p14:creationId xmlns:p14="http://schemas.microsoft.com/office/powerpoint/2010/main" val="41129986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rtl="0"/>
            <a:r>
              <a:rPr lang="en-US" sz="1800" b="0" i="0" u="none" strike="noStrike" kern="1200" dirty="0" smtClean="0">
                <a:solidFill>
                  <a:schemeClr val="tx1"/>
                </a:solidFill>
                <a:effectLst/>
                <a:latin typeface="+mn-lt"/>
                <a:ea typeface="+mn-ea"/>
                <a:cs typeface="+mn-cs"/>
              </a:rPr>
              <a:t>There’s a lot to learn and remember, so we are creating some great tools</a:t>
            </a:r>
            <a:endParaRPr lang="en-US" b="0" dirty="0" smtClean="0">
              <a:effectLst/>
            </a:endParaRPr>
          </a:p>
          <a:p>
            <a:pPr rtl="0"/>
            <a:r>
              <a:rPr lang="en-US" b="0" dirty="0" smtClean="0">
                <a:effectLst/>
              </a:rPr>
              <a:t/>
            </a:r>
            <a:br>
              <a:rPr lang="en-US" b="0" dirty="0" smtClean="0">
                <a:effectLst/>
              </a:rPr>
            </a:br>
            <a:r>
              <a:rPr lang="en-US" sz="1800" b="0" i="0" u="none" strike="noStrike" kern="1200" dirty="0" smtClean="0">
                <a:solidFill>
                  <a:schemeClr val="tx1"/>
                </a:solidFill>
                <a:effectLst/>
                <a:latin typeface="+mn-lt"/>
                <a:ea typeface="+mn-ea"/>
                <a:cs typeface="+mn-cs"/>
              </a:rPr>
              <a:t>Occupancy Manual – everything you need to know. Will be on the intranet and a copy on each unit</a:t>
            </a:r>
            <a:r>
              <a:rPr lang="en-US" b="0" dirty="0" smtClean="0">
                <a:effectLst/>
              </a:rPr>
              <a:t/>
            </a:r>
            <a:br>
              <a:rPr lang="en-US" b="0" dirty="0" smtClean="0">
                <a:effectLst/>
              </a:rPr>
            </a:br>
            <a:endParaRPr lang="en-US" b="0" dirty="0" smtClean="0">
              <a:effectLst/>
            </a:endParaRPr>
          </a:p>
          <a:p>
            <a:pPr rtl="0"/>
            <a:r>
              <a:rPr lang="en-US" sz="1800" b="0" i="0" u="none" strike="noStrike" kern="1200" dirty="0" smtClean="0">
                <a:solidFill>
                  <a:schemeClr val="tx1"/>
                </a:solidFill>
                <a:effectLst/>
                <a:latin typeface="+mn-lt"/>
                <a:ea typeface="+mn-ea"/>
                <a:cs typeface="+mn-cs"/>
              </a:rPr>
              <a:t>The Rules of the Building – details about ID badges, employee entrances, security, </a:t>
            </a:r>
            <a:r>
              <a:rPr lang="en-US" sz="1800" b="0" i="0" u="none" strike="noStrike" kern="1200" dirty="0" err="1" smtClean="0">
                <a:solidFill>
                  <a:schemeClr val="tx1"/>
                </a:solidFill>
                <a:effectLst/>
                <a:latin typeface="+mn-lt"/>
                <a:ea typeface="+mn-ea"/>
                <a:cs typeface="+mn-cs"/>
              </a:rPr>
              <a:t>etc</a:t>
            </a:r>
            <a:endParaRPr lang="en-US" sz="1800" b="0" i="0" u="none" strike="noStrike" kern="1200" dirty="0" smtClean="0">
              <a:solidFill>
                <a:schemeClr val="tx1"/>
              </a:solidFill>
              <a:effectLst/>
              <a:latin typeface="+mn-lt"/>
              <a:ea typeface="+mn-ea"/>
              <a:cs typeface="+mn-cs"/>
            </a:endParaRPr>
          </a:p>
          <a:p>
            <a:pPr rtl="0"/>
            <a:r>
              <a:rPr lang="en-US" b="0" dirty="0" smtClean="0">
                <a:effectLst/>
              </a:rPr>
              <a:t/>
            </a:r>
            <a:br>
              <a:rPr lang="en-US" b="0" dirty="0" smtClean="0">
                <a:effectLst/>
              </a:rPr>
            </a:br>
            <a:r>
              <a:rPr lang="en-US" sz="1800" b="0" i="0" u="none" strike="noStrike" kern="1200" dirty="0" smtClean="0">
                <a:solidFill>
                  <a:schemeClr val="tx1"/>
                </a:solidFill>
                <a:effectLst/>
                <a:latin typeface="+mn-lt"/>
                <a:ea typeface="+mn-ea"/>
                <a:cs typeface="+mn-cs"/>
              </a:rPr>
              <a:t>And, my favorite:  each of you will get a Pocket Guide with wayfinding maps and key things to know and remember (HOLD ONE UP)</a:t>
            </a:r>
            <a:r>
              <a:rPr lang="en-US" dirty="0" smtClean="0"/>
              <a:t/>
            </a:r>
            <a:br>
              <a:rPr lang="en-US" dirty="0" smtClean="0"/>
            </a:br>
            <a:endParaRPr lang="en-US" b="0" dirty="0" smtClean="0">
              <a:effectLst/>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58</a:t>
            </a:fld>
            <a:endParaRPr lang="en-US"/>
          </a:p>
        </p:txBody>
      </p:sp>
    </p:spTree>
    <p:extLst>
      <p:ext uri="{BB962C8B-B14F-4D97-AF65-F5344CB8AC3E}">
        <p14:creationId xmlns:p14="http://schemas.microsoft.com/office/powerpoint/2010/main" val="10473578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endParaRPr lang="en-US" b="0" dirty="0" smtClean="0">
              <a:effectLst/>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59</a:t>
            </a:fld>
            <a:endParaRPr lang="en-US"/>
          </a:p>
        </p:txBody>
      </p:sp>
    </p:spTree>
    <p:extLst>
      <p:ext uri="{BB962C8B-B14F-4D97-AF65-F5344CB8AC3E}">
        <p14:creationId xmlns:p14="http://schemas.microsoft.com/office/powerpoint/2010/main" val="30603080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1800" b="0" i="0" u="none" strike="noStrike" kern="1200" dirty="0" smtClean="0">
                <a:solidFill>
                  <a:schemeClr val="tx1"/>
                </a:solidFill>
                <a:effectLst/>
                <a:latin typeface="+mn-lt"/>
                <a:ea typeface="+mn-ea"/>
                <a:cs typeface="+mn-cs"/>
              </a:rPr>
              <a:t>12 RNs have volunteered to help with your training –at both MB and VN. They’ll be giving tours, teaching general orientation and Sutter Safe Care, and help with the new badges.  They’ll be taking leaves from their current jobs.</a:t>
            </a:r>
            <a:endParaRPr lang="en-US" b="0" dirty="0" smtClean="0">
              <a:effectLst/>
            </a:endParaRPr>
          </a:p>
          <a:p>
            <a:pPr rtl="0"/>
            <a:r>
              <a:rPr lang="en-US" b="0" dirty="0" smtClean="0">
                <a:effectLst/>
              </a:rPr>
              <a:t> </a:t>
            </a:r>
          </a:p>
          <a:p>
            <a:pPr rtl="0"/>
            <a:r>
              <a:rPr lang="en-US" sz="1800" b="0" i="0" u="none" strike="noStrike" kern="1200" dirty="0" smtClean="0">
                <a:solidFill>
                  <a:schemeClr val="tx1"/>
                </a:solidFill>
                <a:effectLst/>
                <a:latin typeface="+mn-lt"/>
                <a:ea typeface="+mn-ea"/>
                <a:cs typeface="+mn-cs"/>
              </a:rPr>
              <a:t>Ask any in room to stand. Give them a big hand for helping!  </a:t>
            </a:r>
            <a:endParaRPr lang="en-US" b="0" dirty="0" smtClean="0">
              <a:effectLst/>
            </a:endParaRPr>
          </a:p>
          <a:p>
            <a:pPr rtl="0"/>
            <a:r>
              <a:rPr lang="en-US" b="0" dirty="0" smtClean="0">
                <a:effectLst/>
              </a:rPr>
              <a:t> </a:t>
            </a:r>
          </a:p>
          <a:p>
            <a:pPr rtl="0"/>
            <a:r>
              <a:rPr lang="en-US" sz="1800" b="0" i="0" u="none" strike="noStrike" kern="1200" dirty="0" smtClean="0">
                <a:solidFill>
                  <a:schemeClr val="tx1"/>
                </a:solidFill>
                <a:effectLst/>
                <a:latin typeface="+mn-lt"/>
                <a:ea typeface="+mn-ea"/>
                <a:cs typeface="+mn-cs"/>
              </a:rPr>
              <a:t>Get to know them!</a:t>
            </a:r>
            <a:endParaRPr lang="en-US" b="0" dirty="0" smtClean="0">
              <a:effectLst/>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60</a:t>
            </a:fld>
            <a:endParaRPr lang="en-US"/>
          </a:p>
        </p:txBody>
      </p:sp>
    </p:spTree>
    <p:extLst>
      <p:ext uri="{BB962C8B-B14F-4D97-AF65-F5344CB8AC3E}">
        <p14:creationId xmlns:p14="http://schemas.microsoft.com/office/powerpoint/2010/main" val="26334233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1800" b="0" i="0" u="none" strike="noStrike" kern="1200" dirty="0" smtClean="0">
                <a:solidFill>
                  <a:schemeClr val="tx1"/>
                </a:solidFill>
                <a:effectLst/>
                <a:latin typeface="+mn-lt"/>
                <a:ea typeface="+mn-ea"/>
                <a:cs typeface="+mn-cs"/>
              </a:rPr>
              <a:t>We’re getting</a:t>
            </a:r>
            <a:r>
              <a:rPr lang="en-US" sz="1800" b="0" i="0" u="none" strike="noStrike" kern="1200" baseline="0" dirty="0" smtClean="0">
                <a:solidFill>
                  <a:schemeClr val="tx1"/>
                </a:solidFill>
                <a:effectLst/>
                <a:latin typeface="+mn-lt"/>
                <a:ea typeface="+mn-ea"/>
                <a:cs typeface="+mn-cs"/>
              </a:rPr>
              <a:t> input</a:t>
            </a:r>
            <a:r>
              <a:rPr lang="en-US" sz="1800" b="0" i="0" u="none" strike="noStrike" kern="1200" dirty="0" smtClean="0">
                <a:solidFill>
                  <a:schemeClr val="tx1"/>
                </a:solidFill>
                <a:effectLst/>
                <a:latin typeface="+mn-lt"/>
                <a:ea typeface="+mn-ea"/>
                <a:cs typeface="+mn-cs"/>
              </a:rPr>
              <a:t> from a special Employee Advisory Group</a:t>
            </a:r>
            <a:endParaRPr lang="en-US" b="0" dirty="0" smtClean="0">
              <a:effectLst/>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61</a:t>
            </a:fld>
            <a:endParaRPr lang="en-US"/>
          </a:p>
        </p:txBody>
      </p:sp>
    </p:spTree>
    <p:extLst>
      <p:ext uri="{BB962C8B-B14F-4D97-AF65-F5344CB8AC3E}">
        <p14:creationId xmlns:p14="http://schemas.microsoft.com/office/powerpoint/2010/main" val="3184242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endParaRPr lang="en-US" dirty="0"/>
          </a:p>
        </p:txBody>
      </p:sp>
      <p:sp>
        <p:nvSpPr>
          <p:cNvPr id="4" name="Slide Number Placeholder 3"/>
          <p:cNvSpPr>
            <a:spLocks noGrp="1"/>
          </p:cNvSpPr>
          <p:nvPr>
            <p:ph type="sldNum" sz="quarter" idx="10"/>
          </p:nvPr>
        </p:nvSpPr>
        <p:spPr/>
        <p:txBody>
          <a:bodyPr/>
          <a:lstStyle/>
          <a:p>
            <a:fld id="{2ED5E2CE-A17F-41B4-95F1-561D1303B0FE}" type="slidenum">
              <a:rPr lang="en-US" smtClean="0"/>
              <a:pPr/>
              <a:t>6</a:t>
            </a:fld>
            <a:endParaRPr lang="en-US"/>
          </a:p>
        </p:txBody>
      </p:sp>
    </p:spTree>
    <p:extLst>
      <p:ext uri="{BB962C8B-B14F-4D97-AF65-F5344CB8AC3E}">
        <p14:creationId xmlns:p14="http://schemas.microsoft.com/office/powerpoint/2010/main" val="19769986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800" b="0" i="0" u="none" strike="noStrike" kern="1200" dirty="0" smtClean="0">
                <a:solidFill>
                  <a:schemeClr val="tx1"/>
                </a:solidFill>
                <a:effectLst/>
                <a:latin typeface="+mn-lt"/>
                <a:ea typeface="+mn-ea"/>
                <a:cs typeface="+mn-cs"/>
              </a:rPr>
              <a:t>Each of you will receive one – a celebration of the CPMC family </a:t>
            </a:r>
            <a:endParaRPr lang="en-US" sz="1600" b="0" dirty="0" smtClean="0">
              <a:effectLst/>
            </a:endParaRPr>
          </a:p>
          <a:p>
            <a:pPr rtl="0"/>
            <a:r>
              <a:rPr lang="en-US" sz="1800" b="0" i="0" u="none" strike="noStrike" kern="1200" dirty="0" smtClean="0">
                <a:solidFill>
                  <a:schemeClr val="tx1"/>
                </a:solidFill>
                <a:effectLst/>
                <a:latin typeface="+mn-lt"/>
                <a:ea typeface="+mn-ea"/>
                <a:cs typeface="+mn-cs"/>
              </a:rPr>
              <a:t>We’ve got photos of lots of you!</a:t>
            </a:r>
            <a:endParaRPr lang="en-US" sz="1600" b="0" dirty="0" smtClean="0">
              <a:effectLst/>
            </a:endParaRPr>
          </a:p>
          <a:p>
            <a:pPr rtl="0"/>
            <a:r>
              <a:rPr lang="en-US" sz="1800" b="1" i="0" u="none" strike="noStrike" kern="1200" dirty="0" smtClean="0">
                <a:solidFill>
                  <a:schemeClr val="tx1"/>
                </a:solidFill>
                <a:effectLst/>
                <a:latin typeface="+mn-lt"/>
                <a:ea typeface="+mn-ea"/>
                <a:cs typeface="+mn-cs"/>
              </a:rPr>
              <a:t>TBD _ distribution plan</a:t>
            </a:r>
            <a:endParaRPr lang="en-US" sz="1600" b="1" dirty="0" smtClean="0">
              <a:effectLst/>
            </a:endParaRPr>
          </a:p>
        </p:txBody>
      </p:sp>
      <p:sp>
        <p:nvSpPr>
          <p:cNvPr id="4" name="Slide Number Placeholder 3"/>
          <p:cNvSpPr>
            <a:spLocks noGrp="1"/>
          </p:cNvSpPr>
          <p:nvPr>
            <p:ph type="sldNum" sz="quarter" idx="10"/>
          </p:nvPr>
        </p:nvSpPr>
        <p:spPr/>
        <p:txBody>
          <a:bodyPr/>
          <a:lstStyle/>
          <a:p>
            <a:fld id="{9871E69F-CA81-2646-95CC-D18DA6DB93DB}" type="slidenum">
              <a:rPr lang="en-US" smtClean="0"/>
              <a:t>62</a:t>
            </a:fld>
            <a:endParaRPr lang="en-US"/>
          </a:p>
        </p:txBody>
      </p:sp>
    </p:spTree>
    <p:extLst>
      <p:ext uri="{BB962C8B-B14F-4D97-AF65-F5344CB8AC3E}">
        <p14:creationId xmlns:p14="http://schemas.microsoft.com/office/powerpoint/2010/main" val="302266691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30200" y="4267200"/>
            <a:ext cx="6197600" cy="4183380"/>
          </a:xfrm>
        </p:spPr>
        <p:txBody>
          <a:bodyPr>
            <a:noAutofit/>
          </a:bodyPr>
          <a:lstStyle/>
          <a:p>
            <a:r>
              <a:rPr lang="en-US" sz="1400" b="1" u="sng" dirty="0" smtClean="0"/>
              <a:t>PAC</a:t>
            </a:r>
          </a:p>
          <a:p>
            <a:r>
              <a:rPr lang="en-US" sz="1800" kern="1200" dirty="0" smtClean="0">
                <a:solidFill>
                  <a:schemeClr val="tx1"/>
                </a:solidFill>
                <a:effectLst/>
                <a:latin typeface="+mn-lt"/>
                <a:ea typeface="+mn-ea"/>
                <a:cs typeface="+mn-cs"/>
              </a:rPr>
              <a:t>Here is what </a:t>
            </a:r>
            <a:r>
              <a:rPr lang="en-US" sz="1800" kern="1200" dirty="0" err="1" smtClean="0">
                <a:solidFill>
                  <a:schemeClr val="tx1"/>
                </a:solidFill>
                <a:effectLst/>
                <a:latin typeface="+mn-lt"/>
                <a:ea typeface="+mn-ea"/>
                <a:cs typeface="+mn-cs"/>
              </a:rPr>
              <a:t>Dawit’s</a:t>
            </a:r>
            <a:r>
              <a:rPr lang="en-US" sz="1800" kern="1200" dirty="0" smtClean="0">
                <a:solidFill>
                  <a:schemeClr val="tx1"/>
                </a:solidFill>
                <a:effectLst/>
                <a:latin typeface="+mn-lt"/>
                <a:ea typeface="+mn-ea"/>
                <a:cs typeface="+mn-cs"/>
              </a:rPr>
              <a:t> supervisor, Marc Villareal, had to say:</a:t>
            </a:r>
          </a:p>
          <a:p>
            <a:endParaRPr lang="en-US" sz="1800" kern="1200" dirty="0" smtClean="0">
              <a:solidFill>
                <a:schemeClr val="tx1"/>
              </a:solidFill>
              <a:effectLst/>
              <a:latin typeface="+mn-lt"/>
              <a:ea typeface="+mn-ea"/>
              <a:cs typeface="+mn-cs"/>
            </a:endParaRPr>
          </a:p>
          <a:p>
            <a:r>
              <a:rPr lang="en-US" sz="1800" kern="1200" dirty="0" err="1" smtClean="0">
                <a:solidFill>
                  <a:schemeClr val="tx1"/>
                </a:solidFill>
                <a:effectLst/>
                <a:latin typeface="+mn-lt"/>
                <a:ea typeface="+mn-ea"/>
                <a:cs typeface="+mn-cs"/>
              </a:rPr>
              <a:t>Dawit</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Asmelash</a:t>
            </a:r>
            <a:r>
              <a:rPr lang="en-US" sz="1800" kern="1200" dirty="0" smtClean="0">
                <a:solidFill>
                  <a:schemeClr val="tx1"/>
                </a:solidFill>
                <a:effectLst/>
                <a:latin typeface="+mn-lt"/>
                <a:ea typeface="+mn-ea"/>
                <a:cs typeface="+mn-cs"/>
              </a:rPr>
              <a:t> is a simply outstanding G.I. tech working in IES. His work is consistently excellent, but more than that he exhibits every positive behavior one could hope for in a coworker. </a:t>
            </a:r>
            <a:endParaRPr lang="en-US" sz="1800" kern="1200" dirty="0" smtClean="0">
              <a:solidFill>
                <a:schemeClr val="tx1"/>
              </a:solidFill>
              <a:effectLst/>
              <a:latin typeface="+mn-lt"/>
              <a:ea typeface="+mn-ea"/>
              <a:cs typeface="+mn-cs"/>
            </a:endParaRPr>
          </a:p>
          <a:p>
            <a:endParaRPr lang="en-US" sz="1800" kern="1200" dirty="0" smtClean="0">
              <a:solidFill>
                <a:schemeClr val="tx1"/>
              </a:solidFill>
              <a:effectLst/>
              <a:latin typeface="+mn-lt"/>
              <a:ea typeface="+mn-ea"/>
              <a:cs typeface="+mn-cs"/>
            </a:endParaRPr>
          </a:p>
          <a:p>
            <a:r>
              <a:rPr lang="en-US" sz="1800" kern="1200" dirty="0" smtClean="0">
                <a:solidFill>
                  <a:schemeClr val="tx1"/>
                </a:solidFill>
                <a:effectLst/>
                <a:latin typeface="+mn-lt"/>
                <a:ea typeface="+mn-ea"/>
                <a:cs typeface="+mn-cs"/>
              </a:rPr>
              <a:t>The </a:t>
            </a:r>
            <a:r>
              <a:rPr lang="en-US" sz="1800" kern="1200" dirty="0" smtClean="0">
                <a:solidFill>
                  <a:schemeClr val="tx1"/>
                </a:solidFill>
                <a:effectLst/>
                <a:latin typeface="+mn-lt"/>
                <a:ea typeface="+mn-ea"/>
                <a:cs typeface="+mn-cs"/>
              </a:rPr>
              <a:t>G.I. tech group as a whole is excellent and certainly hard-working, however we did experience a once in 14 year occurrence in January where not one, but two G.I. techs were on a leave at the same time due to circumstances beyond their control. This naturally coincided with an uptick in volume at all locations leaving us woefully short of qualified G.I. techs to maintain the instruments. I frankly did not have a good solution, and shared as much with the team. It required one tech to stay late and cross campuses to complete the work so that each unit would be prepared for the next day. </a:t>
            </a:r>
            <a:r>
              <a:rPr lang="en-US" sz="1800" kern="1200" dirty="0" err="1" smtClean="0">
                <a:solidFill>
                  <a:schemeClr val="tx1"/>
                </a:solidFill>
                <a:effectLst/>
                <a:latin typeface="+mn-lt"/>
                <a:ea typeface="+mn-ea"/>
                <a:cs typeface="+mn-cs"/>
              </a:rPr>
              <a:t>Dawit</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Asmelash</a:t>
            </a:r>
            <a:r>
              <a:rPr lang="en-US" sz="1800" kern="1200" dirty="0" smtClean="0">
                <a:solidFill>
                  <a:schemeClr val="tx1"/>
                </a:solidFill>
                <a:effectLst/>
                <a:latin typeface="+mn-lt"/>
                <a:ea typeface="+mn-ea"/>
                <a:cs typeface="+mn-cs"/>
              </a:rPr>
              <a:t> spoke up and volunteered that since it needed to be done, he would do so in the interest of our patients and keeping our units running. </a:t>
            </a:r>
            <a:endParaRPr lang="en-US" sz="1800" kern="1200" dirty="0" smtClean="0">
              <a:solidFill>
                <a:schemeClr val="tx1"/>
              </a:solidFill>
              <a:effectLst/>
              <a:latin typeface="+mn-lt"/>
              <a:ea typeface="+mn-ea"/>
              <a:cs typeface="+mn-cs"/>
            </a:endParaRPr>
          </a:p>
          <a:p>
            <a:endParaRPr lang="en-US" sz="1800" kern="1200" dirty="0" smtClean="0">
              <a:solidFill>
                <a:schemeClr val="tx1"/>
              </a:solidFill>
              <a:effectLst/>
              <a:latin typeface="+mn-lt"/>
              <a:ea typeface="+mn-ea"/>
              <a:cs typeface="+mn-cs"/>
            </a:endParaRPr>
          </a:p>
          <a:p>
            <a:r>
              <a:rPr lang="en-US" sz="1800" kern="1200" dirty="0" smtClean="0">
                <a:solidFill>
                  <a:schemeClr val="tx1"/>
                </a:solidFill>
                <a:effectLst/>
                <a:latin typeface="+mn-lt"/>
                <a:ea typeface="+mn-ea"/>
                <a:cs typeface="+mn-cs"/>
              </a:rPr>
              <a:t>Anyone </a:t>
            </a:r>
            <a:r>
              <a:rPr lang="en-US" sz="1800" kern="1200" dirty="0" smtClean="0">
                <a:solidFill>
                  <a:schemeClr val="tx1"/>
                </a:solidFill>
                <a:effectLst/>
                <a:latin typeface="+mn-lt"/>
                <a:ea typeface="+mn-ea"/>
                <a:cs typeface="+mn-cs"/>
              </a:rPr>
              <a:t>who knows </a:t>
            </a:r>
            <a:r>
              <a:rPr lang="en-US" sz="1800" kern="1200" dirty="0" err="1" smtClean="0">
                <a:solidFill>
                  <a:schemeClr val="tx1"/>
                </a:solidFill>
                <a:effectLst/>
                <a:latin typeface="+mn-lt"/>
                <a:ea typeface="+mn-ea"/>
                <a:cs typeface="+mn-cs"/>
              </a:rPr>
              <a:t>Dawit</a:t>
            </a:r>
            <a:r>
              <a:rPr lang="en-US" sz="1800" kern="1200" dirty="0" smtClean="0">
                <a:solidFill>
                  <a:schemeClr val="tx1"/>
                </a:solidFill>
                <a:effectLst/>
                <a:latin typeface="+mn-lt"/>
                <a:ea typeface="+mn-ea"/>
                <a:cs typeface="+mn-cs"/>
              </a:rPr>
              <a:t> is aware that he is a soft spoken gentleman and the kindest of souls, but regarding this critical operational issue he was adamant about the work getting completed to the highest standard. He stayed not one night, not two, not three, but for a week and a half without a single complaint, additional request, or excuse. He just got it done, into each night with elegance and grace. </a:t>
            </a:r>
            <a:endParaRPr lang="en-US" sz="1800" kern="1200" dirty="0" smtClean="0">
              <a:solidFill>
                <a:schemeClr val="tx1"/>
              </a:solidFill>
              <a:effectLst/>
              <a:latin typeface="+mn-lt"/>
              <a:ea typeface="+mn-ea"/>
              <a:cs typeface="+mn-cs"/>
            </a:endParaRPr>
          </a:p>
          <a:p>
            <a:endParaRPr lang="en-US" sz="1800" kern="1200" dirty="0" smtClean="0">
              <a:solidFill>
                <a:schemeClr val="tx1"/>
              </a:solidFill>
              <a:effectLst/>
              <a:latin typeface="+mn-lt"/>
              <a:ea typeface="+mn-ea"/>
              <a:cs typeface="+mn-cs"/>
            </a:endParaRPr>
          </a:p>
          <a:p>
            <a:r>
              <a:rPr lang="en-US" sz="1800" kern="1200" dirty="0" smtClean="0">
                <a:solidFill>
                  <a:schemeClr val="tx1"/>
                </a:solidFill>
                <a:effectLst/>
                <a:latin typeface="+mn-lt"/>
                <a:ea typeface="+mn-ea"/>
                <a:cs typeface="+mn-cs"/>
              </a:rPr>
              <a:t>I </a:t>
            </a:r>
            <a:r>
              <a:rPr lang="en-US" sz="1800" kern="1200" dirty="0" smtClean="0">
                <a:solidFill>
                  <a:schemeClr val="tx1"/>
                </a:solidFill>
                <a:effectLst/>
                <a:latin typeface="+mn-lt"/>
                <a:ea typeface="+mn-ea"/>
                <a:cs typeface="+mn-cs"/>
              </a:rPr>
              <a:t>am very proud to be working with a gentleman of this caliber and we are a stronger and more cohesive team with his teamwork and quiet leadership. We are very grateful to </a:t>
            </a:r>
            <a:r>
              <a:rPr lang="en-US" sz="1800" kern="1200" dirty="0" err="1" smtClean="0">
                <a:solidFill>
                  <a:schemeClr val="tx1"/>
                </a:solidFill>
                <a:effectLst/>
                <a:latin typeface="+mn-lt"/>
                <a:ea typeface="+mn-ea"/>
                <a:cs typeface="+mn-cs"/>
              </a:rPr>
              <a:t>Dawit</a:t>
            </a:r>
            <a:r>
              <a:rPr lang="en-US" sz="1800" kern="1200" dirty="0" smtClean="0">
                <a:solidFill>
                  <a:schemeClr val="tx1"/>
                </a:solidFill>
                <a:effectLst/>
                <a:latin typeface="+mn-lt"/>
                <a:ea typeface="+mn-ea"/>
                <a:cs typeface="+mn-cs"/>
              </a:rPr>
              <a:t>.</a:t>
            </a:r>
            <a:endParaRPr lang="en-US" sz="1400"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63</a:t>
            </a:fld>
            <a:endParaRPr lang="en-US"/>
          </a:p>
        </p:txBody>
      </p:sp>
    </p:spTree>
    <p:extLst>
      <p:ext uri="{BB962C8B-B14F-4D97-AF65-F5344CB8AC3E}">
        <p14:creationId xmlns:p14="http://schemas.microsoft.com/office/powerpoint/2010/main" val="6879617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30200" y="4267200"/>
            <a:ext cx="6197600" cy="4183380"/>
          </a:xfrm>
        </p:spPr>
        <p:txBody>
          <a:bodyPr>
            <a:noAutofit/>
          </a:bodyPr>
          <a:lstStyle/>
          <a:p>
            <a:r>
              <a:rPr lang="en-US" sz="1400" b="1" u="sng" dirty="0" smtClean="0"/>
              <a:t>CAL</a:t>
            </a:r>
          </a:p>
        </p:txBody>
      </p:sp>
      <p:sp>
        <p:nvSpPr>
          <p:cNvPr id="4" name="Slide Number Placeholder 3"/>
          <p:cNvSpPr>
            <a:spLocks noGrp="1"/>
          </p:cNvSpPr>
          <p:nvPr>
            <p:ph type="sldNum" sz="quarter" idx="10"/>
          </p:nvPr>
        </p:nvSpPr>
        <p:spPr/>
        <p:txBody>
          <a:bodyPr/>
          <a:lstStyle/>
          <a:p>
            <a:fld id="{AF6474D0-1D33-45EC-A627-E1B5BEA0B973}" type="slidenum">
              <a:rPr lang="en-US" smtClean="0"/>
              <a:pPr/>
              <a:t>64</a:t>
            </a:fld>
            <a:endParaRPr lang="en-US"/>
          </a:p>
        </p:txBody>
      </p:sp>
    </p:spTree>
    <p:extLst>
      <p:ext uri="{BB962C8B-B14F-4D97-AF65-F5344CB8AC3E}">
        <p14:creationId xmlns:p14="http://schemas.microsoft.com/office/powerpoint/2010/main" val="26083748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30200" y="4267200"/>
            <a:ext cx="6197600" cy="4183380"/>
          </a:xfrm>
        </p:spPr>
        <p:txBody>
          <a:bodyPr>
            <a:noAutofit/>
          </a:bodyPr>
          <a:lstStyle/>
          <a:p>
            <a:r>
              <a:rPr lang="en-US" sz="1400" b="1" u="sng" dirty="0" smtClean="0"/>
              <a:t>DAV</a:t>
            </a:r>
          </a:p>
          <a:p>
            <a:r>
              <a:rPr lang="en-US" sz="1800" kern="1200" dirty="0" smtClean="0">
                <a:solidFill>
                  <a:schemeClr val="tx1"/>
                </a:solidFill>
                <a:effectLst/>
                <a:latin typeface="+mn-lt"/>
                <a:ea typeface="+mn-ea"/>
                <a:cs typeface="+mn-cs"/>
              </a:rPr>
              <a:t>Here is what</a:t>
            </a:r>
            <a:endParaRPr lang="en-US" sz="1400"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65</a:t>
            </a:fld>
            <a:endParaRPr lang="en-US"/>
          </a:p>
        </p:txBody>
      </p:sp>
    </p:spTree>
    <p:extLst>
      <p:ext uri="{BB962C8B-B14F-4D97-AF65-F5344CB8AC3E}">
        <p14:creationId xmlns:p14="http://schemas.microsoft.com/office/powerpoint/2010/main" val="29614196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30200" y="4267200"/>
            <a:ext cx="6197600" cy="4183380"/>
          </a:xfrm>
        </p:spPr>
        <p:txBody>
          <a:bodyPr>
            <a:noAutofit/>
          </a:bodyPr>
          <a:lstStyle/>
          <a:p>
            <a:r>
              <a:rPr lang="en-US" sz="1400" b="1" u="sng" dirty="0" smtClean="0"/>
              <a:t>STL</a:t>
            </a:r>
          </a:p>
          <a:p>
            <a:pPr rtl="0"/>
            <a:r>
              <a:rPr lang="en-US" sz="1800" b="0" i="0" u="none" strike="noStrike" kern="1200" dirty="0" smtClean="0">
                <a:solidFill>
                  <a:schemeClr val="tx1"/>
                </a:solidFill>
                <a:effectLst/>
                <a:latin typeface="+mn-lt"/>
                <a:ea typeface="+mn-ea"/>
                <a:cs typeface="+mn-cs"/>
              </a:rPr>
              <a:t>Here is what Ron’s supervisor, Michael Stevens, has to say about Ron:</a:t>
            </a:r>
            <a:endParaRPr lang="en-US" b="0" dirty="0" smtClean="0">
              <a:effectLst/>
            </a:endParaRPr>
          </a:p>
          <a:p>
            <a:pPr rtl="0"/>
            <a:r>
              <a:rPr lang="en-US" b="0" dirty="0" smtClean="0">
                <a:effectLst/>
              </a:rPr>
              <a:t/>
            </a:r>
            <a:br>
              <a:rPr lang="en-US" b="0" dirty="0" smtClean="0">
                <a:effectLst/>
              </a:rPr>
            </a:br>
            <a:r>
              <a:rPr lang="en-US" sz="1800" b="0" i="0" u="none" strike="noStrike" kern="1200" dirty="0" smtClean="0">
                <a:solidFill>
                  <a:schemeClr val="tx1"/>
                </a:solidFill>
                <a:effectLst/>
                <a:latin typeface="+mn-lt"/>
                <a:ea typeface="+mn-ea"/>
                <a:cs typeface="+mn-cs"/>
              </a:rPr>
              <a:t>Ron possesses the qualities of a true leader. As a charge nurse and a primary preceptor in the critical care unit, and as the nursing chair for the nursing unit council, he effectively sets and communicates vision, he leads change, and plans, organizes and coordinates. And, he oversees nursing care to achieve patient goals.</a:t>
            </a:r>
            <a:endParaRPr lang="en-US" b="0" dirty="0" smtClean="0">
              <a:effectLst/>
            </a:endParaRPr>
          </a:p>
          <a:p>
            <a:pPr rtl="0"/>
            <a:r>
              <a:rPr lang="en-US" b="0" dirty="0" smtClean="0">
                <a:effectLst/>
              </a:rPr>
              <a:t/>
            </a:r>
            <a:br>
              <a:rPr lang="en-US" b="0" dirty="0" smtClean="0">
                <a:effectLst/>
              </a:rPr>
            </a:br>
            <a:r>
              <a:rPr lang="en-US" sz="1800" b="0" i="0" u="none" strike="noStrike" kern="1200" dirty="0" smtClean="0">
                <a:solidFill>
                  <a:schemeClr val="tx1"/>
                </a:solidFill>
                <a:effectLst/>
                <a:latin typeface="+mn-lt"/>
                <a:ea typeface="+mn-ea"/>
                <a:cs typeface="+mn-cs"/>
              </a:rPr>
              <a:t>Ron is a role model for safety behaviors and initiates appropriate action when  he sees unsafe practices. He has served as the sepsis champion in the ICU for the last five years and is now the lead RRT (???) nurse to support the Sutter Health initiative.. He’s also taken the lead nursing role in the ICU Liberation Project.</a:t>
            </a:r>
            <a:endParaRPr lang="en-US" b="0" dirty="0" smtClean="0">
              <a:effectLst/>
            </a:endParaRPr>
          </a:p>
          <a:p>
            <a:pPr rtl="0"/>
            <a:r>
              <a:rPr lang="en-US" b="0" dirty="0" smtClean="0">
                <a:effectLst/>
              </a:rPr>
              <a:t/>
            </a:r>
            <a:br>
              <a:rPr lang="en-US" b="0" dirty="0" smtClean="0">
                <a:effectLst/>
              </a:rPr>
            </a:br>
            <a:r>
              <a:rPr lang="en-US" sz="1800" b="0" i="0" u="none" strike="noStrike" kern="1200" dirty="0" smtClean="0">
                <a:solidFill>
                  <a:schemeClr val="tx1"/>
                </a:solidFill>
                <a:effectLst/>
                <a:latin typeface="+mn-lt"/>
                <a:ea typeface="+mn-ea"/>
                <a:cs typeface="+mn-cs"/>
              </a:rPr>
              <a:t>It’s pretty clear that Ron is eager to accept new tasks and responsibilities!  He’s a great asset to the nursing team!</a:t>
            </a:r>
            <a:endParaRPr lang="en-US" b="0" dirty="0" smtClean="0">
              <a:effectLst/>
            </a:endParaRPr>
          </a:p>
          <a:p>
            <a:r>
              <a:rPr lang="en-US" dirty="0" smtClean="0"/>
              <a:t/>
            </a:r>
            <a:br>
              <a:rPr lang="en-US" dirty="0" smtClean="0"/>
            </a:br>
            <a:endParaRPr lang="en-US" sz="1400"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66</a:t>
            </a:fld>
            <a:endParaRPr lang="en-US"/>
          </a:p>
        </p:txBody>
      </p:sp>
    </p:spTree>
    <p:extLst>
      <p:ext uri="{BB962C8B-B14F-4D97-AF65-F5344CB8AC3E}">
        <p14:creationId xmlns:p14="http://schemas.microsoft.com/office/powerpoint/2010/main" val="25822931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30200" y="4267200"/>
            <a:ext cx="6197600" cy="4183380"/>
          </a:xfrm>
        </p:spPr>
        <p:txBody>
          <a:bodyPr>
            <a:noAutofit/>
          </a:bodyPr>
          <a:lstStyle/>
          <a:p>
            <a:r>
              <a:rPr lang="en-US" sz="1400" b="1" u="sng" dirty="0" smtClean="0"/>
              <a:t>STL</a:t>
            </a:r>
          </a:p>
          <a:p>
            <a:pPr rtl="0"/>
            <a:r>
              <a:rPr lang="en-US" sz="1800" b="0" i="0" u="none" strike="noStrike" kern="1200" dirty="0" smtClean="0">
                <a:solidFill>
                  <a:schemeClr val="tx1"/>
                </a:solidFill>
                <a:effectLst/>
                <a:latin typeface="+mn-lt"/>
                <a:ea typeface="+mn-ea"/>
                <a:cs typeface="+mn-cs"/>
              </a:rPr>
              <a:t>The parking garage is often the first interaction that patients and family members have with CPMC and the St Luke’s campus.  They are also the first employees that all of us interact with when we arrive at work.</a:t>
            </a:r>
            <a:endParaRPr lang="en-US" b="0" dirty="0" smtClean="0">
              <a:effectLst/>
            </a:endParaRPr>
          </a:p>
          <a:p>
            <a:pPr rtl="0"/>
            <a:r>
              <a:rPr lang="en-US" b="0" dirty="0" smtClean="0">
                <a:effectLst/>
              </a:rPr>
              <a:t/>
            </a:r>
            <a:br>
              <a:rPr lang="en-US" b="0" dirty="0" smtClean="0">
                <a:effectLst/>
              </a:rPr>
            </a:br>
            <a:r>
              <a:rPr lang="en-US" sz="1800" b="0" i="0" u="none" strike="noStrike" kern="1200" dirty="0" smtClean="0">
                <a:solidFill>
                  <a:schemeClr val="tx1"/>
                </a:solidFill>
                <a:effectLst/>
                <a:latin typeface="+mn-lt"/>
                <a:ea typeface="+mn-ea"/>
                <a:cs typeface="+mn-cs"/>
              </a:rPr>
              <a:t>They are incredibly hard workers – and are responsive, energetic and courteous – setting the tone for what is expected of all of use.  They greet staff and physicians by name, and get to know as many staff as possible.  They also interact a lot with the neighborhood and help deal with the traffic and congestion from the construction site.  They even have a relationship with the pigeons who live in the garage!</a:t>
            </a:r>
            <a:endParaRPr lang="en-US" b="0" dirty="0" smtClean="0">
              <a:effectLst/>
            </a:endParaRPr>
          </a:p>
          <a:p>
            <a:pPr rtl="0"/>
            <a:r>
              <a:rPr lang="en-US" b="0" dirty="0" smtClean="0">
                <a:effectLst/>
              </a:rPr>
              <a:t/>
            </a:r>
            <a:br>
              <a:rPr lang="en-US" b="0" dirty="0" smtClean="0">
                <a:effectLst/>
              </a:rPr>
            </a:br>
            <a:r>
              <a:rPr lang="en-US" sz="1800" b="0" i="0" u="none" strike="noStrike" kern="1200" dirty="0" smtClean="0">
                <a:solidFill>
                  <a:schemeClr val="tx1"/>
                </a:solidFill>
                <a:effectLst/>
                <a:latin typeface="+mn-lt"/>
                <a:ea typeface="+mn-ea"/>
                <a:cs typeface="+mn-cs"/>
              </a:rPr>
              <a:t>Lucia, Enrique, and Guillermo:  thank you for being you!  You put a smile on my face every morning when I arrive at work and when I’m leaving for the day.</a:t>
            </a:r>
            <a:endParaRPr lang="en-US" b="0" dirty="0" smtClean="0">
              <a:effectLst/>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67</a:t>
            </a:fld>
            <a:endParaRPr lang="en-US"/>
          </a:p>
        </p:txBody>
      </p:sp>
    </p:spTree>
    <p:extLst>
      <p:ext uri="{BB962C8B-B14F-4D97-AF65-F5344CB8AC3E}">
        <p14:creationId xmlns:p14="http://schemas.microsoft.com/office/powerpoint/2010/main" val="31258867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dirty="0"/>
          </a:p>
        </p:txBody>
      </p:sp>
      <p:sp>
        <p:nvSpPr>
          <p:cNvPr id="4" name="Slide Number Placeholder 3"/>
          <p:cNvSpPr>
            <a:spLocks noGrp="1"/>
          </p:cNvSpPr>
          <p:nvPr>
            <p:ph type="sldNum" sz="quarter" idx="10"/>
          </p:nvPr>
        </p:nvSpPr>
        <p:spPr/>
        <p:txBody>
          <a:bodyPr/>
          <a:lstStyle/>
          <a:p>
            <a:fld id="{2ED5E2CE-A17F-41B4-95F1-561D1303B0FE}" type="slidenum">
              <a:rPr lang="en-US" smtClean="0"/>
              <a:pPr/>
              <a:t>68</a:t>
            </a:fld>
            <a:endParaRPr lang="en-US"/>
          </a:p>
        </p:txBody>
      </p:sp>
    </p:spTree>
    <p:extLst>
      <p:ext uri="{BB962C8B-B14F-4D97-AF65-F5344CB8AC3E}">
        <p14:creationId xmlns:p14="http://schemas.microsoft.com/office/powerpoint/2010/main" val="13219944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571500" rtl="0" eaLnBrk="1" fontAlgn="auto" latinLnBrk="0" hangingPunct="1">
              <a:lnSpc>
                <a:spcPct val="100000"/>
              </a:lnSpc>
              <a:spcBef>
                <a:spcPts val="0"/>
              </a:spcBef>
              <a:spcAft>
                <a:spcPts val="0"/>
              </a:spcAft>
              <a:buClrTx/>
              <a:buSzTx/>
              <a:buFontTx/>
              <a:buNone/>
              <a:tabLst/>
              <a:defRPr/>
            </a:pPr>
            <a:r>
              <a:rPr lang="en-US" sz="1800" u="sng" kern="1200" dirty="0" smtClean="0">
                <a:solidFill>
                  <a:schemeClr val="tx1"/>
                </a:solidFill>
                <a:effectLst/>
                <a:latin typeface="+mn-lt"/>
                <a:ea typeface="+mn-ea"/>
                <a:cs typeface="+mn-cs"/>
                <a:hlinkClick r:id="rId3" tooltip="https://players.brightcove.net/817826402001/79bcaa57-54d7-453c-9f1f-8ab3ef7b15de_default/index.html?videoId=5627355457001"/>
              </a:rPr>
              <a:t>https://bcove.video/2z2pgyV</a:t>
            </a:r>
            <a:endParaRPr lang="en-US" sz="1600" b="0" dirty="0" smtClean="0"/>
          </a:p>
        </p:txBody>
      </p:sp>
      <p:sp>
        <p:nvSpPr>
          <p:cNvPr id="4" name="Slide Number Placeholder 3"/>
          <p:cNvSpPr>
            <a:spLocks noGrp="1"/>
          </p:cNvSpPr>
          <p:nvPr>
            <p:ph type="sldNum" sz="quarter" idx="10"/>
          </p:nvPr>
        </p:nvSpPr>
        <p:spPr/>
        <p:txBody>
          <a:bodyPr/>
          <a:lstStyle/>
          <a:p>
            <a:fld id="{AF6474D0-1D33-45EC-A627-E1B5BEA0B973}" type="slidenum">
              <a:rPr lang="en-US" smtClean="0"/>
              <a:pPr/>
              <a:t>69</a:t>
            </a:fld>
            <a:endParaRPr lang="en-US"/>
          </a:p>
        </p:txBody>
      </p:sp>
    </p:spTree>
    <p:extLst>
      <p:ext uri="{BB962C8B-B14F-4D97-AF65-F5344CB8AC3E}">
        <p14:creationId xmlns:p14="http://schemas.microsoft.com/office/powerpoint/2010/main" val="19882865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8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70</a:t>
            </a:fld>
            <a:endParaRPr lang="en-US"/>
          </a:p>
        </p:txBody>
      </p:sp>
    </p:spTree>
    <p:extLst>
      <p:ext uri="{BB962C8B-B14F-4D97-AF65-F5344CB8AC3E}">
        <p14:creationId xmlns:p14="http://schemas.microsoft.com/office/powerpoint/2010/main" val="300854833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8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71</a:t>
            </a:fld>
            <a:endParaRPr lang="en-US"/>
          </a:p>
        </p:txBody>
      </p:sp>
    </p:spTree>
    <p:extLst>
      <p:ext uri="{BB962C8B-B14F-4D97-AF65-F5344CB8AC3E}">
        <p14:creationId xmlns:p14="http://schemas.microsoft.com/office/powerpoint/2010/main" val="21697831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1800" kern="1200" dirty="0" smtClean="0">
                <a:solidFill>
                  <a:schemeClr val="tx1"/>
                </a:solidFill>
                <a:effectLst/>
                <a:latin typeface="+mn-lt"/>
                <a:ea typeface="+mn-ea"/>
                <a:cs typeface="+mn-cs"/>
              </a:rPr>
              <a:t>It’s getting very real—escalation of activity leading up to August 25 patient move</a:t>
            </a:r>
          </a:p>
          <a:p>
            <a:pPr lvl="0"/>
            <a:r>
              <a:rPr lang="en-US" sz="1800" kern="1200" dirty="0" smtClean="0">
                <a:solidFill>
                  <a:schemeClr val="tx1"/>
                </a:solidFill>
                <a:effectLst/>
                <a:latin typeface="+mn-lt"/>
                <a:ea typeface="+mn-ea"/>
                <a:cs typeface="+mn-cs"/>
              </a:rPr>
              <a:t>We’re One CPMC, and the transition</a:t>
            </a:r>
            <a:r>
              <a:rPr lang="en-US" sz="1800" kern="1200" baseline="0" dirty="0" smtClean="0">
                <a:solidFill>
                  <a:schemeClr val="tx1"/>
                </a:solidFill>
                <a:effectLst/>
                <a:latin typeface="+mn-lt"/>
                <a:ea typeface="+mn-ea"/>
                <a:cs typeface="+mn-cs"/>
              </a:rPr>
              <a:t> to both new hospitals will touch all of us</a:t>
            </a:r>
          </a:p>
          <a:p>
            <a:endParaRPr lang="en-US" dirty="0" smtClean="0">
              <a:effectLst/>
            </a:endParaRPr>
          </a:p>
          <a:p>
            <a:pPr marL="0" marR="0" lvl="0" indent="0" algn="l" defTabSz="5715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&gt;&gt;Eric ? (ST </a:t>
            </a:r>
            <a:r>
              <a:rPr lang="en-US" b="1" dirty="0" err="1" smtClean="0">
                <a:solidFill>
                  <a:srgbClr val="FF0000"/>
                </a:solidFill>
              </a:rPr>
              <a:t>Lukes</a:t>
            </a:r>
            <a:r>
              <a:rPr lang="en-US" b="1" dirty="0" smtClean="0">
                <a:solidFill>
                  <a:srgbClr val="FF0000"/>
                </a:solidFill>
              </a:rPr>
              <a:t>) – ??? Days </a:t>
            </a:r>
            <a:r>
              <a:rPr lang="en-US" sz="1800" kern="1200" dirty="0" smtClean="0">
                <a:solidFill>
                  <a:srgbClr val="524F50"/>
                </a:solidFill>
                <a:latin typeface="+mn-lt"/>
                <a:ea typeface="+mn-ea"/>
                <a:cs typeface="+mn-cs"/>
              </a:rPr>
              <a:t>to Aug 25</a:t>
            </a:r>
            <a:r>
              <a:rPr lang="en-US" sz="1800" kern="1200" baseline="30000" dirty="0" smtClean="0">
                <a:solidFill>
                  <a:srgbClr val="524F50"/>
                </a:solidFill>
                <a:latin typeface="+mn-lt"/>
                <a:ea typeface="+mn-ea"/>
                <a:cs typeface="+mn-cs"/>
              </a:rPr>
              <a:t>th</a:t>
            </a:r>
            <a:r>
              <a:rPr lang="en-US" sz="1800" kern="1200" baseline="0" dirty="0" smtClean="0">
                <a:solidFill>
                  <a:srgbClr val="524F50"/>
                </a:solidFill>
                <a:latin typeface="+mn-lt"/>
                <a:ea typeface="+mn-ea"/>
                <a:cs typeface="+mn-cs"/>
              </a:rPr>
              <a:t> Opening.</a:t>
            </a:r>
            <a:endParaRPr lang="en-US" sz="1800" dirty="0" smtClean="0">
              <a:solidFill>
                <a:srgbClr val="524F50"/>
              </a:solidFill>
            </a:endParaRPr>
          </a:p>
          <a:p>
            <a:endParaRPr lang="en-US" dirty="0">
              <a:effectLst/>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7</a:t>
            </a:fld>
            <a:endParaRPr lang="en-US"/>
          </a:p>
        </p:txBody>
      </p:sp>
    </p:spTree>
    <p:extLst>
      <p:ext uri="{BB962C8B-B14F-4D97-AF65-F5344CB8AC3E}">
        <p14:creationId xmlns:p14="http://schemas.microsoft.com/office/powerpoint/2010/main" val="3888196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These are not just makeovers. It’s going to be a whole new world for CPMC with Mission Bernal and Van Ness.</a:t>
            </a:r>
          </a:p>
          <a:p>
            <a:endParaRPr lang="en-US" dirty="0" smtClean="0"/>
          </a:p>
          <a:p>
            <a:r>
              <a:rPr lang="en-US" dirty="0" smtClean="0"/>
              <a:t>Remember </a:t>
            </a:r>
            <a:r>
              <a:rPr lang="en-US" dirty="0" smtClean="0"/>
              <a:t>when Cesar Chavez</a:t>
            </a:r>
            <a:r>
              <a:rPr lang="en-US" baseline="0" dirty="0" smtClean="0"/>
              <a:t> used to be called Army St? New name, new look – and no one talks about the old days any more</a:t>
            </a:r>
            <a:r>
              <a:rPr lang="en-US" baseline="0" dirty="0" smtClean="0"/>
              <a:t>.</a:t>
            </a:r>
          </a:p>
          <a:p>
            <a:r>
              <a:rPr lang="en-US" baseline="0" dirty="0" smtClean="0"/>
              <a:t>-- </a:t>
            </a:r>
            <a:r>
              <a:rPr lang="en-US" baseline="0" dirty="0" smtClean="0"/>
              <a:t>Or remember what it was like before the EHR? Paper Charts, illegible handwriting?</a:t>
            </a:r>
          </a:p>
        </p:txBody>
      </p:sp>
      <p:sp>
        <p:nvSpPr>
          <p:cNvPr id="4" name="Slide Number Placeholder 3"/>
          <p:cNvSpPr>
            <a:spLocks noGrp="1"/>
          </p:cNvSpPr>
          <p:nvPr>
            <p:ph type="sldNum" sz="quarter" idx="10"/>
          </p:nvPr>
        </p:nvSpPr>
        <p:spPr/>
        <p:txBody>
          <a:bodyPr/>
          <a:lstStyle/>
          <a:p>
            <a:fld id="{2ED5E2CE-A17F-41B4-95F1-561D1303B0FE}" type="slidenum">
              <a:rPr lang="en-US" smtClean="0"/>
              <a:pPr/>
              <a:t>8</a:t>
            </a:fld>
            <a:endParaRPr lang="en-US"/>
          </a:p>
        </p:txBody>
      </p:sp>
    </p:spTree>
    <p:extLst>
      <p:ext uri="{BB962C8B-B14F-4D97-AF65-F5344CB8AC3E}">
        <p14:creationId xmlns:p14="http://schemas.microsoft.com/office/powerpoint/2010/main" val="4163847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effectLst/>
              </a:rPr>
              <a:t>More on these dates coming</a:t>
            </a:r>
            <a:endParaRPr lang="en-US" dirty="0">
              <a:effectLst/>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9</a:t>
            </a:fld>
            <a:endParaRPr lang="en-US"/>
          </a:p>
        </p:txBody>
      </p:sp>
    </p:spTree>
    <p:extLst>
      <p:ext uri="{BB962C8B-B14F-4D97-AF65-F5344CB8AC3E}">
        <p14:creationId xmlns:p14="http://schemas.microsoft.com/office/powerpoint/2010/main" val="2937925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Bullets (white)">
    <p:spTree>
      <p:nvGrpSpPr>
        <p:cNvPr id="1" name=""/>
        <p:cNvGrpSpPr/>
        <p:nvPr/>
      </p:nvGrpSpPr>
      <p:grpSpPr>
        <a:xfrm>
          <a:off x="0" y="0"/>
          <a:ext cx="0" cy="0"/>
          <a:chOff x="0" y="0"/>
          <a:chExt cx="0" cy="0"/>
        </a:xfrm>
      </p:grpSpPr>
      <p:sp>
        <p:nvSpPr>
          <p:cNvPr id="4" name="White plate"/>
          <p:cNvSpPr/>
          <p:nvPr userDrawn="1"/>
        </p:nvSpPr>
        <p:spPr>
          <a:xfrm>
            <a:off x="0" y="0"/>
            <a:ext cx="9144845" cy="5145766"/>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1646" y="-35448"/>
            <a:ext cx="8049116" cy="1380922"/>
          </a:xfrm>
          <a:prstGeom prst="rect">
            <a:avLst/>
          </a:prstGeom>
        </p:spPr>
        <p:txBody>
          <a:bodyPr anchor="b"/>
          <a:lstStyle>
            <a:lvl1pPr algn="l">
              <a:defRPr>
                <a:solidFill>
                  <a:srgbClr val="524F50"/>
                </a:solidFill>
                <a:latin typeface="Minion Pro" panose="02040503050306020203" pitchFamily="18"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496105" y="1345474"/>
            <a:ext cx="8044656" cy="571500"/>
          </a:xfrm>
          <a:prstGeom prst="rect">
            <a:avLst/>
          </a:prstGeom>
        </p:spPr>
        <p:txBody>
          <a:bodyPr/>
          <a:lstStyle>
            <a:lvl1pPr marL="0" indent="0">
              <a:buFontTx/>
              <a:buNone/>
              <a:defRPr>
                <a:solidFill>
                  <a:srgbClr val="008599"/>
                </a:solidFill>
                <a:latin typeface="Arial"/>
                <a:cs typeface="Arial"/>
              </a:defRPr>
            </a:lvl1pPr>
            <a:lvl2pPr marL="457124" indent="0">
              <a:buFontTx/>
              <a:buNone/>
              <a:defRPr>
                <a:solidFill>
                  <a:srgbClr val="646469"/>
                </a:solidFill>
                <a:latin typeface="Arial"/>
                <a:cs typeface="Arial"/>
              </a:defRPr>
            </a:lvl2pPr>
            <a:lvl3pPr marL="914249" indent="0">
              <a:buFontTx/>
              <a:buNone/>
              <a:defRPr>
                <a:solidFill>
                  <a:srgbClr val="646469"/>
                </a:solidFill>
                <a:latin typeface="Arial"/>
                <a:cs typeface="Arial"/>
              </a:defRPr>
            </a:lvl3pPr>
            <a:lvl4pPr marL="1371374" indent="0">
              <a:buFontTx/>
              <a:buNone/>
              <a:defRPr>
                <a:solidFill>
                  <a:srgbClr val="646469"/>
                </a:solidFill>
                <a:latin typeface="Arial"/>
                <a:cs typeface="Arial"/>
              </a:defRPr>
            </a:lvl4pPr>
            <a:lvl5pPr marL="1828498" indent="0">
              <a:buFontTx/>
              <a:buNone/>
              <a:defRPr>
                <a:solidFill>
                  <a:srgbClr val="646469"/>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786996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Bullets (white)">
    <p:spTree>
      <p:nvGrpSpPr>
        <p:cNvPr id="1" name=""/>
        <p:cNvGrpSpPr/>
        <p:nvPr/>
      </p:nvGrpSpPr>
      <p:grpSpPr>
        <a:xfrm>
          <a:off x="0" y="0"/>
          <a:ext cx="0" cy="0"/>
          <a:chOff x="0" y="0"/>
          <a:chExt cx="0" cy="0"/>
        </a:xfrm>
      </p:grpSpPr>
      <p:sp>
        <p:nvSpPr>
          <p:cNvPr id="4" name="White plate"/>
          <p:cNvSpPr/>
          <p:nvPr userDrawn="1"/>
        </p:nvSpPr>
        <p:spPr>
          <a:xfrm>
            <a:off x="0" y="0"/>
            <a:ext cx="9144845" cy="5145766"/>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1646" y="0"/>
            <a:ext cx="8049116" cy="880654"/>
          </a:xfrm>
          <a:prstGeom prst="rect">
            <a:avLst/>
          </a:prstGeom>
        </p:spPr>
        <p:txBody>
          <a:bodyPr anchor="b"/>
          <a:lstStyle>
            <a:lvl1pPr algn="l">
              <a:defRPr>
                <a:solidFill>
                  <a:srgbClr val="524F50"/>
                </a:solidFill>
                <a:latin typeface="Minion Pro" panose="02040503050306020203" pitchFamily="18"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496105" y="880654"/>
            <a:ext cx="8044656" cy="571500"/>
          </a:xfrm>
          <a:prstGeom prst="rect">
            <a:avLst/>
          </a:prstGeom>
        </p:spPr>
        <p:txBody>
          <a:bodyPr/>
          <a:lstStyle>
            <a:lvl1pPr marL="0" indent="0">
              <a:lnSpc>
                <a:spcPct val="90000"/>
              </a:lnSpc>
              <a:spcBef>
                <a:spcPts val="1800"/>
              </a:spcBef>
              <a:buFontTx/>
              <a:buNone/>
              <a:defRPr>
                <a:solidFill>
                  <a:srgbClr val="008599"/>
                </a:solidFill>
                <a:latin typeface="Arial"/>
                <a:cs typeface="Arial"/>
              </a:defRPr>
            </a:lvl1pPr>
            <a:lvl2pPr marL="457124" indent="0">
              <a:lnSpc>
                <a:spcPct val="90000"/>
              </a:lnSpc>
              <a:spcBef>
                <a:spcPts val="1800"/>
              </a:spcBef>
              <a:buFontTx/>
              <a:buNone/>
              <a:defRPr>
                <a:solidFill>
                  <a:srgbClr val="008599"/>
                </a:solidFill>
                <a:latin typeface="Arial"/>
                <a:cs typeface="Arial"/>
              </a:defRPr>
            </a:lvl2pPr>
            <a:lvl3pPr marL="914249" indent="0">
              <a:lnSpc>
                <a:spcPct val="90000"/>
              </a:lnSpc>
              <a:spcBef>
                <a:spcPts val="1800"/>
              </a:spcBef>
              <a:buFontTx/>
              <a:buNone/>
              <a:defRPr>
                <a:solidFill>
                  <a:srgbClr val="008599"/>
                </a:solidFill>
                <a:latin typeface="Arial"/>
                <a:cs typeface="Arial"/>
              </a:defRPr>
            </a:lvl3pPr>
            <a:lvl4pPr marL="1371374" indent="0">
              <a:lnSpc>
                <a:spcPct val="90000"/>
              </a:lnSpc>
              <a:spcBef>
                <a:spcPts val="1800"/>
              </a:spcBef>
              <a:buFontTx/>
              <a:buNone/>
              <a:defRPr>
                <a:solidFill>
                  <a:srgbClr val="008599"/>
                </a:solidFill>
                <a:latin typeface="Arial"/>
                <a:cs typeface="Arial"/>
              </a:defRPr>
            </a:lvl4pPr>
            <a:lvl5pPr marL="1828498" indent="0">
              <a:lnSpc>
                <a:spcPct val="90000"/>
              </a:lnSpc>
              <a:spcBef>
                <a:spcPts val="1800"/>
              </a:spcBef>
              <a:buFontTx/>
              <a:buNone/>
              <a:defRPr>
                <a:solidFill>
                  <a:srgbClr val="008599"/>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9565032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ullets (white)">
    <p:spTree>
      <p:nvGrpSpPr>
        <p:cNvPr id="1" name=""/>
        <p:cNvGrpSpPr/>
        <p:nvPr/>
      </p:nvGrpSpPr>
      <p:grpSpPr>
        <a:xfrm>
          <a:off x="0" y="0"/>
          <a:ext cx="0" cy="0"/>
          <a:chOff x="0" y="0"/>
          <a:chExt cx="0" cy="0"/>
        </a:xfrm>
      </p:grpSpPr>
      <p:sp>
        <p:nvSpPr>
          <p:cNvPr id="4" name="White plate"/>
          <p:cNvSpPr/>
          <p:nvPr userDrawn="1"/>
        </p:nvSpPr>
        <p:spPr>
          <a:xfrm>
            <a:off x="0" y="0"/>
            <a:ext cx="9144845" cy="5145766"/>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1646" y="-35448"/>
            <a:ext cx="8049116" cy="822758"/>
          </a:xfrm>
          <a:prstGeom prst="rect">
            <a:avLst/>
          </a:prstGeom>
        </p:spPr>
        <p:txBody>
          <a:bodyPr anchor="b"/>
          <a:lstStyle>
            <a:lvl1pPr algn="l">
              <a:defRPr>
                <a:solidFill>
                  <a:srgbClr val="524F50"/>
                </a:solidFill>
                <a:latin typeface="Minion Pro" panose="02040503050306020203" pitchFamily="18"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496105" y="561070"/>
            <a:ext cx="8044656" cy="323507"/>
          </a:xfrm>
          <a:prstGeom prst="rect">
            <a:avLst/>
          </a:prstGeom>
        </p:spPr>
        <p:txBody>
          <a:bodyPr/>
          <a:lstStyle>
            <a:lvl1pPr marL="0" indent="0">
              <a:buFontTx/>
              <a:buNone/>
              <a:defRPr sz="1800">
                <a:solidFill>
                  <a:srgbClr val="008599"/>
                </a:solidFill>
                <a:latin typeface="Arial"/>
                <a:cs typeface="Arial"/>
              </a:defRPr>
            </a:lvl1pPr>
            <a:lvl2pPr marL="457124" indent="0">
              <a:buFontTx/>
              <a:buNone/>
              <a:defRPr>
                <a:solidFill>
                  <a:srgbClr val="646469"/>
                </a:solidFill>
                <a:latin typeface="Arial"/>
                <a:cs typeface="Arial"/>
              </a:defRPr>
            </a:lvl2pPr>
            <a:lvl3pPr marL="914249" indent="0">
              <a:buFontTx/>
              <a:buNone/>
              <a:defRPr>
                <a:solidFill>
                  <a:srgbClr val="646469"/>
                </a:solidFill>
                <a:latin typeface="Arial"/>
                <a:cs typeface="Arial"/>
              </a:defRPr>
            </a:lvl3pPr>
            <a:lvl4pPr marL="1371374" indent="0">
              <a:buFontTx/>
              <a:buNone/>
              <a:defRPr>
                <a:solidFill>
                  <a:srgbClr val="646469"/>
                </a:solidFill>
                <a:latin typeface="Arial"/>
                <a:cs typeface="Arial"/>
              </a:defRPr>
            </a:lvl4pPr>
            <a:lvl5pPr marL="1828498" indent="0">
              <a:buFontTx/>
              <a:buNone/>
              <a:defRPr>
                <a:solidFill>
                  <a:srgbClr val="646469"/>
                </a:solidFill>
                <a:latin typeface="Arial"/>
                <a:cs typeface="Arial"/>
              </a:defRPr>
            </a:lvl5pPr>
          </a:lstStyle>
          <a:p>
            <a:pPr lvl="0"/>
            <a:r>
              <a:rPr lang="en-US" dirty="0" smtClean="0"/>
              <a:t>Click to edit Master text styles</a:t>
            </a:r>
          </a:p>
        </p:txBody>
      </p:sp>
      <p:sp>
        <p:nvSpPr>
          <p:cNvPr id="34" name="Gray1"/>
          <p:cNvSpPr/>
          <p:nvPr userDrawn="1"/>
        </p:nvSpPr>
        <p:spPr>
          <a:xfrm>
            <a:off x="6324600" y="2082710"/>
            <a:ext cx="1066800" cy="152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4114800" y="2082710"/>
            <a:ext cx="2209800"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7391400" y="2082710"/>
            <a:ext cx="1066800" cy="152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Gray2"/>
          <p:cNvSpPr/>
          <p:nvPr userDrawn="1"/>
        </p:nvSpPr>
        <p:spPr>
          <a:xfrm>
            <a:off x="6324600" y="2692310"/>
            <a:ext cx="1066800" cy="152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4114800" y="2692310"/>
            <a:ext cx="2209800"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7391400" y="2692310"/>
            <a:ext cx="1066800" cy="152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Gray3"/>
          <p:cNvSpPr/>
          <p:nvPr userDrawn="1"/>
        </p:nvSpPr>
        <p:spPr>
          <a:xfrm>
            <a:off x="6324600" y="3301910"/>
            <a:ext cx="1066800" cy="152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4114800" y="3301910"/>
            <a:ext cx="2209800"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7391400" y="3301910"/>
            <a:ext cx="1066800" cy="152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Gray4"/>
          <p:cNvSpPr/>
          <p:nvPr userDrawn="1"/>
        </p:nvSpPr>
        <p:spPr>
          <a:xfrm>
            <a:off x="6324600" y="3911510"/>
            <a:ext cx="1066800" cy="152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4114800" y="3911510"/>
            <a:ext cx="2209800"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7391400" y="3911510"/>
            <a:ext cx="1066800" cy="152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523541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3" name="Title 1"/>
          <p:cNvSpPr>
            <a:spLocks noGrp="1"/>
          </p:cNvSpPr>
          <p:nvPr>
            <p:ph type="title"/>
          </p:nvPr>
        </p:nvSpPr>
        <p:spPr>
          <a:xfrm>
            <a:off x="491646" y="-35448"/>
            <a:ext cx="8049116" cy="822758"/>
          </a:xfrm>
          <a:prstGeom prst="rect">
            <a:avLst/>
          </a:prstGeom>
        </p:spPr>
        <p:txBody>
          <a:bodyPr anchor="b"/>
          <a:lstStyle>
            <a:lvl1pPr algn="l">
              <a:defRPr lang="en-US" dirty="0"/>
            </a:lvl1pPr>
          </a:lstStyle>
          <a:p>
            <a:r>
              <a:rPr lang="en-US" dirty="0" smtClean="0"/>
              <a:t>Click to edit Master title style</a:t>
            </a:r>
            <a:endParaRPr lang="en-US" dirty="0"/>
          </a:p>
        </p:txBody>
      </p:sp>
    </p:spTree>
    <p:extLst>
      <p:ext uri="{BB962C8B-B14F-4D97-AF65-F5344CB8AC3E}">
        <p14:creationId xmlns:p14="http://schemas.microsoft.com/office/powerpoint/2010/main" val="297339688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EC9FE2F6-5F59-4DFD-A5D0-5AD4E9C1785B}" type="datetimeFigureOut">
              <a:rPr lang="en-US" smtClean="0">
                <a:solidFill>
                  <a:prstClr val="black">
                    <a:tint val="75000"/>
                  </a:prstClr>
                </a:solidFill>
              </a:rPr>
              <a:pPr/>
              <a:t>02/01/2018</a:t>
            </a:fld>
            <a:endParaRPr lang="en-US">
              <a:solidFill>
                <a:prstClr val="black">
                  <a:tint val="75000"/>
                </a:prstClr>
              </a:solidFill>
            </a:endParaRPr>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664588C8-1162-4BED-BF20-98DE1CB3E8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864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Mission Bernal BG">
    <p:spTree>
      <p:nvGrpSpPr>
        <p:cNvPr id="1" name=""/>
        <p:cNvGrpSpPr/>
        <p:nvPr/>
      </p:nvGrpSpPr>
      <p:grpSpPr>
        <a:xfrm>
          <a:off x="0" y="0"/>
          <a:ext cx="0" cy="0"/>
          <a:chOff x="0" y="0"/>
          <a:chExt cx="0" cy="0"/>
        </a:xfrm>
      </p:grpSpPr>
      <p:pic>
        <p:nvPicPr>
          <p:cNvPr id="7" name="Picture 6" descr="Image 2_STL Cesar Chavez Overall View.jpg"/>
          <p:cNvPicPr>
            <a:picLocks noChangeAspect="1"/>
          </p:cNvPicPr>
          <p:nvPr userDrawn="1"/>
        </p:nvPicPr>
        <p:blipFill rotWithShape="1">
          <a:blip r:embed="rId2" cstate="print"/>
          <a:srcRect l="36963" t="53143" r="15644" b="14280"/>
          <a:stretch/>
        </p:blipFill>
        <p:spPr>
          <a:xfrm>
            <a:off x="0" y="0"/>
            <a:ext cx="9144000" cy="5143500"/>
          </a:xfrm>
          <a:prstGeom prst="rect">
            <a:avLst/>
          </a:prstGeom>
          <a:effectLst/>
        </p:spPr>
      </p:pic>
      <p:sp>
        <p:nvSpPr>
          <p:cNvPr id="9" name="White plate"/>
          <p:cNvSpPr/>
          <p:nvPr userDrawn="1"/>
        </p:nvSpPr>
        <p:spPr>
          <a:xfrm>
            <a:off x="0" y="0"/>
            <a:ext cx="9144845" cy="5145766"/>
          </a:xfrm>
          <a:prstGeom prst="rect">
            <a:avLst/>
          </a:prstGeom>
          <a:gradFill flip="none" rotWithShape="1">
            <a:gsLst>
              <a:gs pos="7000">
                <a:schemeClr val="accent1">
                  <a:lumMod val="5000"/>
                  <a:lumOff val="95000"/>
                </a:schemeClr>
              </a:gs>
              <a:gs pos="93000">
                <a:schemeClr val="bg1">
                  <a:alpha val="86000"/>
                </a:schemeClr>
              </a:gs>
            </a:gsLst>
            <a:lin ang="189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3888" y="1282700"/>
            <a:ext cx="7886700" cy="2139950"/>
          </a:xfrm>
        </p:spPr>
        <p:txBody>
          <a:bodyPr anchor="b">
            <a:normAutofit/>
          </a:bodyPr>
          <a:lstStyle>
            <a:lvl1pPr>
              <a:defRPr sz="4400">
                <a:solidFill>
                  <a:srgbClr val="524F50"/>
                </a:solidFill>
                <a:latin typeface="Minion Pro" panose="02040503050306020203" pitchFamily="18"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23888" y="3441700"/>
            <a:ext cx="7886700" cy="1125538"/>
          </a:xfrm>
        </p:spPr>
        <p:txBody>
          <a:bodyPr>
            <a:normAutofit/>
          </a:bodyPr>
          <a:lstStyle>
            <a:lvl1pPr marL="0" indent="0">
              <a:buNone/>
              <a:defRPr sz="2000">
                <a:solidFill>
                  <a:srgbClr val="008599"/>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282102334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1_Mission Bernal BG">
    <p:spTree>
      <p:nvGrpSpPr>
        <p:cNvPr id="1" name=""/>
        <p:cNvGrpSpPr/>
        <p:nvPr/>
      </p:nvGrpSpPr>
      <p:grpSpPr>
        <a:xfrm>
          <a:off x="0" y="0"/>
          <a:ext cx="0" cy="0"/>
          <a:chOff x="0" y="0"/>
          <a:chExt cx="0" cy="0"/>
        </a:xfrm>
      </p:grpSpPr>
      <p:pic>
        <p:nvPicPr>
          <p:cNvPr id="7" name="Picture 6" descr="Image 2_STL Cesar Chavez Overall View.jpg"/>
          <p:cNvPicPr>
            <a:picLocks noChangeAspect="1"/>
          </p:cNvPicPr>
          <p:nvPr userDrawn="1"/>
        </p:nvPicPr>
        <p:blipFill rotWithShape="1">
          <a:blip r:embed="rId2" cstate="print"/>
          <a:srcRect l="36963" t="53143" r="15644" b="14280"/>
          <a:stretch/>
        </p:blipFill>
        <p:spPr>
          <a:xfrm>
            <a:off x="0" y="0"/>
            <a:ext cx="9144000" cy="5143500"/>
          </a:xfrm>
          <a:prstGeom prst="rect">
            <a:avLst/>
          </a:prstGeom>
          <a:effectLst/>
        </p:spPr>
      </p:pic>
      <p:sp>
        <p:nvSpPr>
          <p:cNvPr id="9" name="White plate"/>
          <p:cNvSpPr/>
          <p:nvPr userDrawn="1"/>
        </p:nvSpPr>
        <p:spPr>
          <a:xfrm>
            <a:off x="0" y="0"/>
            <a:ext cx="9144845" cy="5145766"/>
          </a:xfrm>
          <a:prstGeom prst="rect">
            <a:avLst/>
          </a:prstGeom>
          <a:gradFill flip="none" rotWithShape="1">
            <a:gsLst>
              <a:gs pos="7000">
                <a:schemeClr val="accent1">
                  <a:lumMod val="5000"/>
                  <a:lumOff val="95000"/>
                </a:schemeClr>
              </a:gs>
              <a:gs pos="93000">
                <a:schemeClr val="bg1">
                  <a:alpha val="86000"/>
                </a:schemeClr>
              </a:gs>
            </a:gsLst>
            <a:lin ang="189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3888" y="-35860"/>
            <a:ext cx="7886700" cy="925894"/>
          </a:xfrm>
        </p:spPr>
        <p:txBody>
          <a:bodyPr anchor="b">
            <a:normAutofit/>
          </a:bodyPr>
          <a:lstStyle>
            <a:lvl1pPr>
              <a:defRPr sz="4400">
                <a:solidFill>
                  <a:srgbClr val="524F50"/>
                </a:solidFill>
                <a:latin typeface="Minion Pro" panose="02040503050306020203" pitchFamily="18"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23888" y="925147"/>
            <a:ext cx="7886700" cy="1125538"/>
          </a:xfrm>
        </p:spPr>
        <p:txBody>
          <a:bodyPr>
            <a:normAutofit/>
          </a:bodyPr>
          <a:lstStyle>
            <a:lvl1pPr marL="0" indent="0">
              <a:buNone/>
              <a:defRPr sz="2000">
                <a:solidFill>
                  <a:srgbClr val="008599"/>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cxnSp>
        <p:nvCxnSpPr>
          <p:cNvPr id="6" name="Straight Connector 5"/>
          <p:cNvCxnSpPr/>
          <p:nvPr userDrawn="1"/>
        </p:nvCxnSpPr>
        <p:spPr>
          <a:xfrm>
            <a:off x="579713" y="751700"/>
            <a:ext cx="8644969"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9158880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8906" y="-40192"/>
            <a:ext cx="9216200" cy="5185315"/>
          </a:xfrm>
          <a:prstGeom prst="rect">
            <a:avLst/>
          </a:prstGeom>
        </p:spPr>
      </p:pic>
    </p:spTree>
  </p:cSld>
  <p:clrMap bg1="lt1" tx1="dk1" bg2="lt2" tx2="dk2" accent1="accent1" accent2="accent2" accent3="accent3" accent4="accent4" accent5="accent5" accent6="accent6" hlink="hlink" folHlink="folHlink"/>
  <p:sldLayoutIdLst>
    <p:sldLayoutId id="2147483683" r:id="rId1"/>
    <p:sldLayoutId id="2147483701" r:id="rId2"/>
    <p:sldLayoutId id="2147483712" r:id="rId3"/>
    <p:sldLayoutId id="2147483709" r:id="rId4"/>
    <p:sldLayoutId id="2147483703" r:id="rId5"/>
    <p:sldLayoutId id="2147483713" r:id="rId6"/>
  </p:sldLayoutIdLst>
  <p:timing>
    <p:tnLst>
      <p:par>
        <p:cTn id="1" dur="indefinite" restart="never" nodeType="tmRoot"/>
      </p:par>
    </p:tnLst>
  </p:timing>
  <p:txStyles>
    <p:titleStyle>
      <a:lvl1pPr algn="ctr" defTabSz="914249" rtl="0" eaLnBrk="1" latinLnBrk="0" hangingPunct="1">
        <a:spcBef>
          <a:spcPct val="0"/>
        </a:spcBef>
        <a:buNone/>
        <a:defRPr sz="4400" kern="1200">
          <a:solidFill>
            <a:schemeClr val="tx1"/>
          </a:solidFill>
          <a:latin typeface="+mj-lt"/>
          <a:ea typeface="+mj-ea"/>
          <a:cs typeface="+mj-cs"/>
        </a:defRPr>
      </a:lvl1pPr>
    </p:titleStyle>
    <p:bodyStyle>
      <a:lvl1pPr marL="342844" indent="-342844" algn="l" defTabSz="914249"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27" indent="-285703" algn="l" defTabSz="914249"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811" indent="-228562" algn="l" defTabSz="914249"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936"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060"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184"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3"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7"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800" kern="1200">
          <a:solidFill>
            <a:schemeClr val="tx1"/>
          </a:solidFill>
          <a:latin typeface="+mn-lt"/>
          <a:ea typeface="+mn-ea"/>
          <a:cs typeface="+mn-cs"/>
        </a:defRPr>
      </a:lvl1pPr>
      <a:lvl2pPr marL="457124" algn="l" defTabSz="914249" rtl="0" eaLnBrk="1" latinLnBrk="0" hangingPunct="1">
        <a:defRPr sz="1800" kern="1200">
          <a:solidFill>
            <a:schemeClr val="tx1"/>
          </a:solidFill>
          <a:latin typeface="+mn-lt"/>
          <a:ea typeface="+mn-ea"/>
          <a:cs typeface="+mn-cs"/>
        </a:defRPr>
      </a:lvl2pPr>
      <a:lvl3pPr marL="914249" algn="l" defTabSz="914249" rtl="0" eaLnBrk="1" latinLnBrk="0" hangingPunct="1">
        <a:defRPr sz="1800" kern="1200">
          <a:solidFill>
            <a:schemeClr val="tx1"/>
          </a:solidFill>
          <a:latin typeface="+mn-lt"/>
          <a:ea typeface="+mn-ea"/>
          <a:cs typeface="+mn-cs"/>
        </a:defRPr>
      </a:lvl3pPr>
      <a:lvl4pPr marL="1371373" algn="l" defTabSz="914249" rtl="0" eaLnBrk="1" latinLnBrk="0" hangingPunct="1">
        <a:defRPr sz="1800" kern="1200">
          <a:solidFill>
            <a:schemeClr val="tx1"/>
          </a:solidFill>
          <a:latin typeface="+mn-lt"/>
          <a:ea typeface="+mn-ea"/>
          <a:cs typeface="+mn-cs"/>
        </a:defRPr>
      </a:lvl4pPr>
      <a:lvl5pPr marL="1828498" algn="l" defTabSz="914249" rtl="0" eaLnBrk="1" latinLnBrk="0" hangingPunct="1">
        <a:defRPr sz="1800" kern="1200">
          <a:solidFill>
            <a:schemeClr val="tx1"/>
          </a:solidFill>
          <a:latin typeface="+mn-lt"/>
          <a:ea typeface="+mn-ea"/>
          <a:cs typeface="+mn-cs"/>
        </a:defRPr>
      </a:lvl5pPr>
      <a:lvl6pPr marL="2285622" algn="l" defTabSz="914249" rtl="0" eaLnBrk="1" latinLnBrk="0" hangingPunct="1">
        <a:defRPr sz="1800" kern="1200">
          <a:solidFill>
            <a:schemeClr val="tx1"/>
          </a:solidFill>
          <a:latin typeface="+mn-lt"/>
          <a:ea typeface="+mn-ea"/>
          <a:cs typeface="+mn-cs"/>
        </a:defRPr>
      </a:lvl6pPr>
      <a:lvl7pPr marL="2742747" algn="l" defTabSz="914249" rtl="0" eaLnBrk="1" latinLnBrk="0" hangingPunct="1">
        <a:defRPr sz="1800" kern="1200">
          <a:solidFill>
            <a:schemeClr val="tx1"/>
          </a:solidFill>
          <a:latin typeface="+mn-lt"/>
          <a:ea typeface="+mn-ea"/>
          <a:cs typeface="+mn-cs"/>
        </a:defRPr>
      </a:lvl7pPr>
      <a:lvl8pPr marL="3199871" algn="l" defTabSz="914249" rtl="0" eaLnBrk="1" latinLnBrk="0" hangingPunct="1">
        <a:defRPr sz="1800" kern="1200">
          <a:solidFill>
            <a:schemeClr val="tx1"/>
          </a:solidFill>
          <a:latin typeface="+mn-lt"/>
          <a:ea typeface="+mn-ea"/>
          <a:cs typeface="+mn-cs"/>
        </a:defRPr>
      </a:lvl8pPr>
      <a:lvl9pPr marL="3656995" algn="l" defTabSz="91424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30911887"/>
      </p:ext>
    </p:extLst>
  </p:cSld>
  <p:clrMap bg1="lt1" tx1="dk1" bg2="lt2" tx2="dk2" accent1="accent1" accent2="accent2" accent3="accent3" accent4="accent4" accent5="accent5" accent6="accent6" hlink="hlink" folHlink="folHlink"/>
  <p:sldLayoutIdLst>
    <p:sldLayoutId id="2147483707" r:id="rId1"/>
    <p:sldLayoutId id="2147483714" r:id="rId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hyperlink" Target="https://bcove.video/2lRdGhR"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32.jp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35.jpg"/></Relationships>
</file>

<file path=ppt/slides/_rels/slide4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jpg"/><Relationship Id="rId4" Type="http://schemas.openxmlformats.org/officeDocument/2006/relationships/image" Target="../media/image37.jpeg"/></Relationships>
</file>

<file path=ppt/slides/_rels/slide4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43.jpeg"/><Relationship Id="rId4" Type="http://schemas.openxmlformats.org/officeDocument/2006/relationships/image" Target="../media/image42.jpeg"/></Relationships>
</file>

<file path=ppt/slides/_rels/slide4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69.xml.rels><?xml version="1.0" encoding="UTF-8" standalone="yes"?>
<Relationships xmlns="http://schemas.openxmlformats.org/package/2006/relationships"><Relationship Id="rId3" Type="http://schemas.openxmlformats.org/officeDocument/2006/relationships/hyperlink" Target="https://bcove.video/2z2pgyV"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7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White plate"/>
          <p:cNvSpPr/>
          <p:nvPr/>
        </p:nvSpPr>
        <p:spPr>
          <a:xfrm>
            <a:off x="0" y="0"/>
            <a:ext cx="9144845" cy="5145766"/>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Warren and ..."/>
          <p:cNvSpPr/>
          <p:nvPr/>
        </p:nvSpPr>
        <p:spPr>
          <a:xfrm>
            <a:off x="233079" y="2720060"/>
            <a:ext cx="5999923" cy="584759"/>
          </a:xfrm>
          <a:prstGeom prst="rect">
            <a:avLst/>
          </a:prstGeom>
        </p:spPr>
        <p:txBody>
          <a:bodyPr wrap="square" lIns="91425" tIns="45712" rIns="91425" bIns="45712">
            <a:spAutoFit/>
          </a:bodyPr>
          <a:lstStyle/>
          <a:p>
            <a:r>
              <a:rPr lang="en-US" dirty="0">
                <a:solidFill>
                  <a:schemeClr val="bg1"/>
                </a:solidFill>
              </a:rPr>
              <a:t>with </a:t>
            </a:r>
            <a:r>
              <a:rPr lang="en-US" b="1" dirty="0">
                <a:solidFill>
                  <a:schemeClr val="bg1"/>
                </a:solidFill>
              </a:rPr>
              <a:t>Dr. Warren Browner, CEO </a:t>
            </a:r>
          </a:p>
          <a:p>
            <a:r>
              <a:rPr lang="en-US" dirty="0">
                <a:solidFill>
                  <a:schemeClr val="bg1"/>
                </a:solidFill>
              </a:rPr>
              <a:t>and </a:t>
            </a:r>
            <a:r>
              <a:rPr lang="en-US" b="1" dirty="0" smtClean="0">
                <a:solidFill>
                  <a:schemeClr val="bg1"/>
                </a:solidFill>
              </a:rPr>
              <a:t>Ameet Nanda, SA/VP</a:t>
            </a:r>
          </a:p>
        </p:txBody>
      </p:sp>
      <p:sp>
        <p:nvSpPr>
          <p:cNvPr id="8" name="TownHall"/>
          <p:cNvSpPr txBox="1"/>
          <p:nvPr/>
        </p:nvSpPr>
        <p:spPr>
          <a:xfrm>
            <a:off x="156880" y="1829699"/>
            <a:ext cx="5181600" cy="915701"/>
          </a:xfrm>
          <a:prstGeom prst="rect">
            <a:avLst/>
          </a:prstGeom>
          <a:noFill/>
        </p:spPr>
        <p:txBody>
          <a:bodyPr wrap="square" rtlCol="0">
            <a:spAutoFit/>
          </a:bodyPr>
          <a:lstStyle/>
          <a:p>
            <a:r>
              <a:rPr lang="en-US" sz="6600" dirty="0" smtClean="0">
                <a:solidFill>
                  <a:schemeClr val="bg1"/>
                </a:solidFill>
                <a:latin typeface="Arial" pitchFamily="34" charset="0"/>
                <a:cs typeface="Arial" pitchFamily="34" charset="0"/>
              </a:rPr>
              <a:t>TOWN HALL</a:t>
            </a:r>
            <a:endParaRPr lang="en-US" sz="3600" b="1" dirty="0">
              <a:solidFill>
                <a:schemeClr val="bg1"/>
              </a:solidFill>
              <a:latin typeface="Arial" pitchFamily="34" charset="0"/>
              <a:cs typeface="Arial" pitchFamily="34" charset="0"/>
            </a:endParaRPr>
          </a:p>
        </p:txBody>
      </p:sp>
      <p:sp>
        <p:nvSpPr>
          <p:cNvPr id="9" name="Fall 2017 CEO"/>
          <p:cNvSpPr txBox="1"/>
          <p:nvPr/>
        </p:nvSpPr>
        <p:spPr>
          <a:xfrm>
            <a:off x="156880" y="1141227"/>
            <a:ext cx="4724400" cy="1015663"/>
          </a:xfrm>
          <a:prstGeom prst="rect">
            <a:avLst/>
          </a:prstGeom>
          <a:noFill/>
        </p:spPr>
        <p:txBody>
          <a:bodyPr wrap="square" rtlCol="0">
            <a:spAutoFit/>
          </a:bodyPr>
          <a:lstStyle/>
          <a:p>
            <a:r>
              <a:rPr lang="en-US" sz="1200" dirty="0" smtClean="0">
                <a:solidFill>
                  <a:schemeClr val="bg1"/>
                </a:solidFill>
                <a:latin typeface="Arial" pitchFamily="34" charset="0"/>
                <a:cs typeface="Arial" pitchFamily="34" charset="0"/>
              </a:rPr>
              <a:t>  </a:t>
            </a:r>
            <a:r>
              <a:rPr lang="en-US" sz="1200" dirty="0" smtClean="0">
                <a:solidFill>
                  <a:schemeClr val="bg1"/>
                </a:solidFill>
                <a:latin typeface="Arial" pitchFamily="34" charset="0"/>
                <a:cs typeface="Arial" pitchFamily="34" charset="0"/>
              </a:rPr>
              <a:t>February 2018</a:t>
            </a:r>
            <a:endParaRPr lang="en-US" sz="3200" b="1" dirty="0" smtClean="0">
              <a:solidFill>
                <a:schemeClr val="bg1"/>
              </a:solidFill>
              <a:latin typeface="Arial" pitchFamily="34" charset="0"/>
              <a:cs typeface="Arial" pitchFamily="34" charset="0"/>
            </a:endParaRPr>
          </a:p>
          <a:p>
            <a:pPr>
              <a:lnSpc>
                <a:spcPct val="80000"/>
              </a:lnSpc>
            </a:pPr>
            <a:r>
              <a:rPr lang="en-US" sz="6000" b="1" dirty="0" smtClean="0">
                <a:solidFill>
                  <a:schemeClr val="bg1"/>
                </a:solidFill>
                <a:latin typeface="Arial" pitchFamily="34" charset="0"/>
                <a:cs typeface="Arial" pitchFamily="34" charset="0"/>
              </a:rPr>
              <a:t>CEO</a:t>
            </a:r>
            <a:endParaRPr lang="en-US" sz="11500" b="1" dirty="0" smtClean="0">
              <a:solidFill>
                <a:schemeClr val="bg1"/>
              </a:solidFill>
              <a:latin typeface="Arial" pitchFamily="34" charset="0"/>
              <a:cs typeface="Arial" pitchFamily="34" charset="0"/>
            </a:endParaRPr>
          </a:p>
        </p:txBody>
      </p:sp>
      <p:sp>
        <p:nvSpPr>
          <p:cNvPr id="10" name="Todays"/>
          <p:cNvSpPr txBox="1"/>
          <p:nvPr/>
        </p:nvSpPr>
        <p:spPr>
          <a:xfrm>
            <a:off x="2241884" y="886693"/>
            <a:ext cx="6629400" cy="3262432"/>
          </a:xfrm>
          <a:prstGeom prst="rect">
            <a:avLst/>
          </a:prstGeom>
          <a:noFill/>
          <a:ln w="9525">
            <a:noFill/>
          </a:ln>
        </p:spPr>
        <p:txBody>
          <a:bodyPr wrap="square" lIns="182880" tIns="91440" rIns="182880" bIns="182880" rtlCol="0">
            <a:spAutoFit/>
          </a:bodyPr>
          <a:lstStyle/>
          <a:p>
            <a:pPr algn="ctr"/>
            <a:r>
              <a:rPr lang="en-US" sz="5400" dirty="0" smtClean="0">
                <a:solidFill>
                  <a:srgbClr val="524F50"/>
                </a:solidFill>
                <a:latin typeface="Minion Pro" panose="02040503050306020203" pitchFamily="18" charset="0"/>
              </a:rPr>
              <a:t>Today’s Program</a:t>
            </a:r>
            <a:endParaRPr lang="en-US" sz="5400" dirty="0">
              <a:solidFill>
                <a:srgbClr val="524F50"/>
              </a:solidFill>
              <a:latin typeface="Minion Pro" panose="02040503050306020203" pitchFamily="18" charset="0"/>
            </a:endParaRPr>
          </a:p>
          <a:p>
            <a:pPr algn="ctr"/>
            <a:r>
              <a:rPr lang="en-US" sz="2000" dirty="0" smtClean="0">
                <a:solidFill>
                  <a:srgbClr val="008599"/>
                </a:solidFill>
              </a:rPr>
              <a:t>Services Locations</a:t>
            </a:r>
          </a:p>
          <a:p>
            <a:pPr algn="ctr"/>
            <a:r>
              <a:rPr lang="en-US" sz="2000" dirty="0" smtClean="0">
                <a:solidFill>
                  <a:srgbClr val="008599"/>
                </a:solidFill>
              </a:rPr>
              <a:t>New Patient Welcome Video</a:t>
            </a:r>
          </a:p>
          <a:p>
            <a:pPr algn="ctr"/>
            <a:r>
              <a:rPr lang="en-US" sz="2000" dirty="0" smtClean="0">
                <a:solidFill>
                  <a:srgbClr val="008599"/>
                </a:solidFill>
              </a:rPr>
              <a:t>Performance—Quality Dashboard</a:t>
            </a:r>
          </a:p>
          <a:p>
            <a:pPr algn="ctr"/>
            <a:r>
              <a:rPr lang="en-US" sz="2000" dirty="0" smtClean="0">
                <a:solidFill>
                  <a:srgbClr val="008599"/>
                </a:solidFill>
              </a:rPr>
              <a:t>Teeing up the Moves</a:t>
            </a:r>
          </a:p>
          <a:p>
            <a:pPr algn="ctr"/>
            <a:r>
              <a:rPr lang="en-US" sz="2000" dirty="0" smtClean="0">
                <a:solidFill>
                  <a:srgbClr val="008599"/>
                </a:solidFill>
              </a:rPr>
              <a:t>Helping you with the transition</a:t>
            </a:r>
          </a:p>
          <a:p>
            <a:pPr algn="ctr"/>
            <a:r>
              <a:rPr lang="en-US" sz="2000" dirty="0" smtClean="0">
                <a:solidFill>
                  <a:srgbClr val="008599"/>
                </a:solidFill>
              </a:rPr>
              <a:t>Campus Stars</a:t>
            </a:r>
          </a:p>
          <a:p>
            <a:pPr algn="ctr"/>
            <a:r>
              <a:rPr lang="en-US" sz="2000" dirty="0" smtClean="0">
                <a:solidFill>
                  <a:srgbClr val="008599"/>
                </a:solidFill>
              </a:rPr>
              <a:t>Community Program Profile</a:t>
            </a:r>
            <a:endParaRPr lang="en-US" sz="2000" dirty="0">
              <a:solidFill>
                <a:srgbClr val="008599"/>
              </a:solidFill>
            </a:endParaRPr>
          </a:p>
        </p:txBody>
      </p:sp>
      <p:pic>
        <p:nvPicPr>
          <p:cNvPr id="4" name="On the Roa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96473">
            <a:off x="4731087" y="205777"/>
            <a:ext cx="3974413" cy="10353347"/>
          </a:xfrm>
          <a:prstGeom prst="rect">
            <a:avLst/>
          </a:prstGeom>
          <a:effectLst>
            <a:outerShdw blurRad="254000" dist="241300" dir="4680000" algn="t" rotWithShape="0">
              <a:prstClr val="black">
                <a:alpha val="50000"/>
              </a:prstClr>
            </a:outerShdw>
          </a:effectLst>
        </p:spPr>
      </p:pic>
    </p:spTree>
    <p:extLst>
      <p:ext uri="{BB962C8B-B14F-4D97-AF65-F5344CB8AC3E}">
        <p14:creationId xmlns:p14="http://schemas.microsoft.com/office/powerpoint/2010/main" val="40192039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8" accel="42000" fill="hold" grpId="0" nodeType="clickEffect">
                                  <p:stCondLst>
                                    <p:cond delay="800"/>
                                  </p:stCondLst>
                                  <p:childTnLst>
                                    <p:anim calcmode="lin" valueType="num">
                                      <p:cBhvr additive="base">
                                        <p:cTn id="11" dur="2200"/>
                                        <p:tgtEl>
                                          <p:spTgt spid="9"/>
                                        </p:tgtEl>
                                        <p:attrNameLst>
                                          <p:attrName>ppt_x</p:attrName>
                                        </p:attrNameLst>
                                      </p:cBhvr>
                                      <p:tavLst>
                                        <p:tav tm="0">
                                          <p:val>
                                            <p:strVal val="ppt_x"/>
                                          </p:val>
                                        </p:tav>
                                        <p:tav tm="100000">
                                          <p:val>
                                            <p:strVal val="0-ppt_w/2"/>
                                          </p:val>
                                        </p:tav>
                                      </p:tavLst>
                                    </p:anim>
                                    <p:anim calcmode="lin" valueType="num">
                                      <p:cBhvr additive="base">
                                        <p:cTn id="12" dur="2200"/>
                                        <p:tgtEl>
                                          <p:spTgt spid="9"/>
                                        </p:tgtEl>
                                        <p:attrNameLst>
                                          <p:attrName>ppt_y</p:attrName>
                                        </p:attrNameLst>
                                      </p:cBhvr>
                                      <p:tavLst>
                                        <p:tav tm="0">
                                          <p:val>
                                            <p:strVal val="ppt_y"/>
                                          </p:val>
                                        </p:tav>
                                        <p:tav tm="100000">
                                          <p:val>
                                            <p:strVal val="ppt_y"/>
                                          </p:val>
                                        </p:tav>
                                      </p:tavLst>
                                    </p:anim>
                                    <p:set>
                                      <p:cBhvr>
                                        <p:cTn id="13" dur="1" fill="hold">
                                          <p:stCondLst>
                                            <p:cond delay="2199"/>
                                          </p:stCondLst>
                                        </p:cTn>
                                        <p:tgtEl>
                                          <p:spTgt spid="9"/>
                                        </p:tgtEl>
                                        <p:attrNameLst>
                                          <p:attrName>style.visibility</p:attrName>
                                        </p:attrNameLst>
                                      </p:cBhvr>
                                      <p:to>
                                        <p:strVal val="hidden"/>
                                      </p:to>
                                    </p:set>
                                  </p:childTnLst>
                                </p:cTn>
                              </p:par>
                              <p:par>
                                <p:cTn id="14" presetID="2" presetClass="exit" presetSubtype="8" accel="42000" fill="hold" grpId="0" nodeType="withEffect">
                                  <p:stCondLst>
                                    <p:cond delay="1000"/>
                                  </p:stCondLst>
                                  <p:childTnLst>
                                    <p:anim calcmode="lin" valueType="num">
                                      <p:cBhvr additive="base">
                                        <p:cTn id="15" dur="1500"/>
                                        <p:tgtEl>
                                          <p:spTgt spid="8"/>
                                        </p:tgtEl>
                                        <p:attrNameLst>
                                          <p:attrName>ppt_x</p:attrName>
                                        </p:attrNameLst>
                                      </p:cBhvr>
                                      <p:tavLst>
                                        <p:tav tm="0">
                                          <p:val>
                                            <p:strVal val="ppt_x"/>
                                          </p:val>
                                        </p:tav>
                                        <p:tav tm="100000">
                                          <p:val>
                                            <p:strVal val="0-ppt_w/2"/>
                                          </p:val>
                                        </p:tav>
                                      </p:tavLst>
                                    </p:anim>
                                    <p:anim calcmode="lin" valueType="num">
                                      <p:cBhvr additive="base">
                                        <p:cTn id="16" dur="1500"/>
                                        <p:tgtEl>
                                          <p:spTgt spid="8"/>
                                        </p:tgtEl>
                                        <p:attrNameLst>
                                          <p:attrName>ppt_y</p:attrName>
                                        </p:attrNameLst>
                                      </p:cBhvr>
                                      <p:tavLst>
                                        <p:tav tm="0">
                                          <p:val>
                                            <p:strVal val="ppt_y"/>
                                          </p:val>
                                        </p:tav>
                                        <p:tav tm="100000">
                                          <p:val>
                                            <p:strVal val="ppt_y"/>
                                          </p:val>
                                        </p:tav>
                                      </p:tavLst>
                                    </p:anim>
                                    <p:set>
                                      <p:cBhvr>
                                        <p:cTn id="17" dur="1" fill="hold">
                                          <p:stCondLst>
                                            <p:cond delay="1499"/>
                                          </p:stCondLst>
                                        </p:cTn>
                                        <p:tgtEl>
                                          <p:spTgt spid="8"/>
                                        </p:tgtEl>
                                        <p:attrNameLst>
                                          <p:attrName>style.visibility</p:attrName>
                                        </p:attrNameLst>
                                      </p:cBhvr>
                                      <p:to>
                                        <p:strVal val="hidden"/>
                                      </p:to>
                                    </p:set>
                                  </p:childTnLst>
                                </p:cTn>
                              </p:par>
                              <p:par>
                                <p:cTn id="18" presetID="2" presetClass="exit" presetSubtype="8" accel="42000" fill="hold" grpId="0" nodeType="withEffect">
                                  <p:stCondLst>
                                    <p:cond delay="900"/>
                                  </p:stCondLst>
                                  <p:childTnLst>
                                    <p:anim calcmode="lin" valueType="num">
                                      <p:cBhvr additive="base">
                                        <p:cTn id="19" dur="1900"/>
                                        <p:tgtEl>
                                          <p:spTgt spid="6"/>
                                        </p:tgtEl>
                                        <p:attrNameLst>
                                          <p:attrName>ppt_x</p:attrName>
                                        </p:attrNameLst>
                                      </p:cBhvr>
                                      <p:tavLst>
                                        <p:tav tm="0">
                                          <p:val>
                                            <p:strVal val="ppt_x"/>
                                          </p:val>
                                        </p:tav>
                                        <p:tav tm="100000">
                                          <p:val>
                                            <p:strVal val="0-ppt_w/2"/>
                                          </p:val>
                                        </p:tav>
                                      </p:tavLst>
                                    </p:anim>
                                    <p:anim calcmode="lin" valueType="num">
                                      <p:cBhvr additive="base">
                                        <p:cTn id="20" dur="1900"/>
                                        <p:tgtEl>
                                          <p:spTgt spid="6"/>
                                        </p:tgtEl>
                                        <p:attrNameLst>
                                          <p:attrName>ppt_y</p:attrName>
                                        </p:attrNameLst>
                                      </p:cBhvr>
                                      <p:tavLst>
                                        <p:tav tm="0">
                                          <p:val>
                                            <p:strVal val="ppt_y"/>
                                          </p:val>
                                        </p:tav>
                                        <p:tav tm="100000">
                                          <p:val>
                                            <p:strVal val="ppt_y"/>
                                          </p:val>
                                        </p:tav>
                                      </p:tavLst>
                                    </p:anim>
                                    <p:set>
                                      <p:cBhvr>
                                        <p:cTn id="21" dur="1" fill="hold">
                                          <p:stCondLst>
                                            <p:cond delay="1899"/>
                                          </p:stCondLst>
                                        </p:cTn>
                                        <p:tgtEl>
                                          <p:spTgt spid="6"/>
                                        </p:tgtEl>
                                        <p:attrNameLst>
                                          <p:attrName>style.visibility</p:attrName>
                                        </p:attrNameLst>
                                      </p:cBhvr>
                                      <p:to>
                                        <p:strVal val="hidden"/>
                                      </p:to>
                                    </p:set>
                                  </p:childTnLst>
                                </p:cTn>
                              </p:par>
                              <p:par>
                                <p:cTn id="22" presetID="63" presetClass="path" presetSubtype="0" accel="50000" decel="50000" fill="hold" nodeType="withEffect">
                                  <p:stCondLst>
                                    <p:cond delay="500"/>
                                  </p:stCondLst>
                                  <p:childTnLst>
                                    <p:animMotion origin="layout" path="M -2.22222E-6 3.7037E-6 L -0.56771 0.08796 " pathEditMode="relative" rAng="0" ptsTypes="AA">
                                      <p:cBhvr>
                                        <p:cTn id="23" dur="2800" fill="hold"/>
                                        <p:tgtEl>
                                          <p:spTgt spid="4"/>
                                        </p:tgtEl>
                                        <p:attrNameLst>
                                          <p:attrName>ppt_x</p:attrName>
                                          <p:attrName>ppt_y</p:attrName>
                                        </p:attrNameLst>
                                      </p:cBhvr>
                                      <p:rCtr x="-28385" y="4383"/>
                                    </p:animMotion>
                                  </p:childTnLst>
                                </p:cTn>
                              </p:par>
                              <p:par>
                                <p:cTn id="24" presetID="10" presetClass="entr" presetSubtype="0" fill="hold" grpId="0" nodeType="withEffect">
                                  <p:stCondLst>
                                    <p:cond delay="2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childTnLst>
                                </p:cTn>
                              </p:par>
                              <p:par>
                                <p:cTn id="27" presetID="10" presetClass="entr" presetSubtype="0" fill="hold" grpId="0" nodeType="withEffect">
                                  <p:stCondLst>
                                    <p:cond delay="18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8" grpId="0"/>
      <p:bldP spid="9"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4867418" y="730099"/>
            <a:ext cx="4135902"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Title 1"/>
          <p:cNvSpPr>
            <a:spLocks noGrp="1"/>
          </p:cNvSpPr>
          <p:nvPr>
            <p:ph type="title"/>
          </p:nvPr>
        </p:nvSpPr>
        <p:spPr>
          <a:xfrm>
            <a:off x="4749698" y="2195"/>
            <a:ext cx="4394302" cy="839377"/>
          </a:xfrm>
        </p:spPr>
        <p:txBody>
          <a:bodyPr>
            <a:normAutofit/>
          </a:bodyPr>
          <a:lstStyle/>
          <a:p>
            <a:r>
              <a:rPr lang="en-US" sz="4400" dirty="0" smtClean="0">
                <a:latin typeface="Minion Pro" panose="02040503050306020203" pitchFamily="18" charset="0"/>
              </a:rPr>
              <a:t>Van Ness Campus</a:t>
            </a:r>
            <a:endParaRPr lang="en-US" sz="8000" dirty="0">
              <a:latin typeface="Minion Pro" panose="02040503050306020203" pitchFamily="18" charset="0"/>
            </a:endParaRPr>
          </a:p>
        </p:txBody>
      </p:sp>
      <p:sp>
        <p:nvSpPr>
          <p:cNvPr id="4" name="Text Placeholder 3"/>
          <p:cNvSpPr>
            <a:spLocks noGrp="1"/>
          </p:cNvSpPr>
          <p:nvPr>
            <p:ph type="body" idx="1"/>
          </p:nvPr>
        </p:nvSpPr>
        <p:spPr>
          <a:xfrm>
            <a:off x="4749698" y="1454609"/>
            <a:ext cx="3941148" cy="2737066"/>
          </a:xfrm>
        </p:spPr>
        <p:txBody>
          <a:bodyPr>
            <a:normAutofit/>
          </a:bodyPr>
          <a:lstStyle/>
          <a:p>
            <a:r>
              <a:rPr lang="en-US" b="1" dirty="0" smtClean="0">
                <a:solidFill>
                  <a:schemeClr val="tx1">
                    <a:lumMod val="65000"/>
                    <a:lumOff val="35000"/>
                  </a:schemeClr>
                </a:solidFill>
                <a:latin typeface="+mj-lt"/>
              </a:rPr>
              <a:t>August 2018:</a:t>
            </a:r>
            <a:r>
              <a:rPr lang="en-US" dirty="0" smtClean="0"/>
              <a:t/>
            </a:r>
            <a:br>
              <a:rPr lang="en-US" dirty="0" smtClean="0"/>
            </a:br>
            <a:r>
              <a:rPr lang="en-US" dirty="0" smtClean="0"/>
              <a:t>Construction completed</a:t>
            </a:r>
          </a:p>
          <a:p>
            <a:r>
              <a:rPr lang="en-US" sz="2000" b="1" dirty="0" smtClean="0">
                <a:solidFill>
                  <a:schemeClr val="tx1">
                    <a:lumMod val="65000"/>
                    <a:lumOff val="35000"/>
                  </a:schemeClr>
                </a:solidFill>
                <a:latin typeface="+mj-lt"/>
              </a:rPr>
              <a:t>September-October:</a:t>
            </a:r>
            <a:r>
              <a:rPr lang="en-US" sz="2000" dirty="0" smtClean="0"/>
              <a:t/>
            </a:r>
            <a:br>
              <a:rPr lang="en-US" sz="2000" dirty="0" smtClean="0"/>
            </a:br>
            <a:r>
              <a:rPr lang="en-US" sz="2000" dirty="0" smtClean="0"/>
              <a:t>Staff Training/Stock new hospital</a:t>
            </a:r>
          </a:p>
          <a:p>
            <a:r>
              <a:rPr lang="en-US" b="1" dirty="0" smtClean="0">
                <a:solidFill>
                  <a:schemeClr val="tx1">
                    <a:lumMod val="65000"/>
                    <a:lumOff val="35000"/>
                  </a:schemeClr>
                </a:solidFill>
                <a:latin typeface="+mj-lt"/>
              </a:rPr>
              <a:t>Feb &amp; March 2019:</a:t>
            </a:r>
            <a:r>
              <a:rPr lang="en-US" b="1" dirty="0">
                <a:solidFill>
                  <a:schemeClr val="tx1">
                    <a:lumMod val="65000"/>
                    <a:lumOff val="35000"/>
                  </a:schemeClr>
                </a:solidFill>
                <a:latin typeface="+mj-lt"/>
              </a:rPr>
              <a:t/>
            </a:r>
            <a:br>
              <a:rPr lang="en-US" b="1" dirty="0">
                <a:solidFill>
                  <a:schemeClr val="tx1">
                    <a:lumMod val="65000"/>
                    <a:lumOff val="35000"/>
                  </a:schemeClr>
                </a:solidFill>
                <a:latin typeface="+mj-lt"/>
              </a:rPr>
            </a:br>
            <a:r>
              <a:rPr lang="en-US" dirty="0" smtClean="0"/>
              <a:t>Celebrations</a:t>
            </a:r>
          </a:p>
          <a:p>
            <a:r>
              <a:rPr lang="en-US" b="1" dirty="0" smtClean="0">
                <a:solidFill>
                  <a:schemeClr val="tx1">
                    <a:lumMod val="65000"/>
                    <a:lumOff val="35000"/>
                  </a:schemeClr>
                </a:solidFill>
                <a:latin typeface="+mj-lt"/>
              </a:rPr>
              <a:t>March </a:t>
            </a:r>
            <a:r>
              <a:rPr lang="en-US" b="1" dirty="0" smtClean="0">
                <a:solidFill>
                  <a:schemeClr val="tx1">
                    <a:lumMod val="65000"/>
                    <a:lumOff val="35000"/>
                  </a:schemeClr>
                </a:solidFill>
                <a:latin typeface="+mj-lt"/>
              </a:rPr>
              <a:t>2-3, </a:t>
            </a:r>
            <a:r>
              <a:rPr lang="en-US" b="1" dirty="0" smtClean="0">
                <a:solidFill>
                  <a:schemeClr val="tx1">
                    <a:lumMod val="65000"/>
                    <a:lumOff val="35000"/>
                  </a:schemeClr>
                </a:solidFill>
                <a:latin typeface="+mj-lt"/>
              </a:rPr>
              <a:t>2019:</a:t>
            </a:r>
            <a:br>
              <a:rPr lang="en-US" b="1" dirty="0" smtClean="0">
                <a:solidFill>
                  <a:schemeClr val="tx1">
                    <a:lumMod val="65000"/>
                    <a:lumOff val="35000"/>
                  </a:schemeClr>
                </a:solidFill>
                <a:latin typeface="+mj-lt"/>
              </a:rPr>
            </a:br>
            <a:r>
              <a:rPr lang="en-US" dirty="0" smtClean="0"/>
              <a:t>Patient Move</a:t>
            </a:r>
          </a:p>
        </p:txBody>
      </p:sp>
      <p:sp>
        <p:nvSpPr>
          <p:cNvPr id="8" name="MB Loc"/>
          <p:cNvSpPr txBox="1"/>
          <p:nvPr/>
        </p:nvSpPr>
        <p:spPr>
          <a:xfrm>
            <a:off x="4797502" y="730099"/>
            <a:ext cx="3657600" cy="369332"/>
          </a:xfrm>
          <a:prstGeom prst="rect">
            <a:avLst/>
          </a:prstGeom>
          <a:noFill/>
        </p:spPr>
        <p:txBody>
          <a:bodyPr wrap="square" rtlCol="0">
            <a:spAutoFit/>
          </a:bodyPr>
          <a:lstStyle/>
          <a:p>
            <a:r>
              <a:rPr lang="en-US" sz="1800" dirty="0" smtClean="0">
                <a:solidFill>
                  <a:srgbClr val="524F50"/>
                </a:solidFill>
              </a:rPr>
              <a:t>Key Dates</a:t>
            </a:r>
            <a:endParaRPr lang="en-US" sz="1800" dirty="0">
              <a:solidFill>
                <a:srgbClr val="524F50"/>
              </a:solidFill>
            </a:endParaRPr>
          </a:p>
        </p:txBody>
      </p:sp>
      <p:pic>
        <p:nvPicPr>
          <p:cNvPr id="7" name="VNC Pict"/>
          <p:cNvPicPr>
            <a:picLocks/>
          </p:cNvPicPr>
          <p:nvPr/>
        </p:nvPicPr>
        <p:blipFill>
          <a:blip r:embed="rId3">
            <a:extLst>
              <a:ext uri="{28A0092B-C50C-407E-A947-70E740481C1C}">
                <a14:useLocalDpi xmlns:a14="http://schemas.microsoft.com/office/drawing/2010/main" val="0"/>
              </a:ext>
            </a:extLst>
          </a:blip>
          <a:stretch>
            <a:fillRect/>
          </a:stretch>
        </p:blipFill>
        <p:spPr>
          <a:xfrm>
            <a:off x="-3826" y="571326"/>
            <a:ext cx="4683608" cy="3872105"/>
          </a:xfrm>
          <a:prstGeom prst="rect">
            <a:avLst/>
          </a:prstGeom>
        </p:spPr>
      </p:pic>
    </p:spTree>
    <p:extLst>
      <p:ext uri="{BB962C8B-B14F-4D97-AF65-F5344CB8AC3E}">
        <p14:creationId xmlns:p14="http://schemas.microsoft.com/office/powerpoint/2010/main" val="177098094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 presetClass="exit" presetSubtype="8" accel="21000" decel="28000" fill="hold" grpId="0" nodeType="withEffect">
                                  <p:stCondLst>
                                    <p:cond delay="0"/>
                                  </p:stCondLst>
                                  <p:childTnLst>
                                    <p:anim calcmode="lin" valueType="num">
                                      <p:cBhvr additive="base">
                                        <p:cTn id="9" dur="800"/>
                                        <p:tgtEl>
                                          <p:spTgt spid="8"/>
                                        </p:tgtEl>
                                        <p:attrNameLst>
                                          <p:attrName>ppt_x</p:attrName>
                                        </p:attrNameLst>
                                      </p:cBhvr>
                                      <p:tavLst>
                                        <p:tav tm="0">
                                          <p:val>
                                            <p:strVal val="ppt_x"/>
                                          </p:val>
                                        </p:tav>
                                        <p:tav tm="100000">
                                          <p:val>
                                            <p:strVal val="0-ppt_w/2"/>
                                          </p:val>
                                        </p:tav>
                                      </p:tavLst>
                                    </p:anim>
                                    <p:anim calcmode="lin" valueType="num">
                                      <p:cBhvr additive="base">
                                        <p:cTn id="10" dur="800"/>
                                        <p:tgtEl>
                                          <p:spTgt spid="8"/>
                                        </p:tgtEl>
                                        <p:attrNameLst>
                                          <p:attrName>ppt_y</p:attrName>
                                        </p:attrNameLst>
                                      </p:cBhvr>
                                      <p:tavLst>
                                        <p:tav tm="0">
                                          <p:val>
                                            <p:strVal val="ppt_y"/>
                                          </p:val>
                                        </p:tav>
                                        <p:tav tm="100000">
                                          <p:val>
                                            <p:strVal val="ppt_y"/>
                                          </p:val>
                                        </p:tav>
                                      </p:tavLst>
                                    </p:anim>
                                    <p:set>
                                      <p:cBhvr>
                                        <p:cTn id="11" dur="1" fill="hold">
                                          <p:stCondLst>
                                            <p:cond delay="799"/>
                                          </p:stCondLst>
                                        </p:cTn>
                                        <p:tgtEl>
                                          <p:spTgt spid="8"/>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2" decel="10000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900" fill="hold"/>
                                        <p:tgtEl>
                                          <p:spTgt spid="7"/>
                                        </p:tgtEl>
                                        <p:attrNameLst>
                                          <p:attrName>ppt_x</p:attrName>
                                        </p:attrNameLst>
                                      </p:cBhvr>
                                      <p:tavLst>
                                        <p:tav tm="0">
                                          <p:val>
                                            <p:strVal val="1+#ppt_w/2"/>
                                          </p:val>
                                        </p:tav>
                                        <p:tav tm="100000">
                                          <p:val>
                                            <p:strVal val="#ppt_x"/>
                                          </p:val>
                                        </p:tav>
                                      </p:tavLst>
                                    </p:anim>
                                    <p:anim calcmode="lin" valueType="num">
                                      <p:cBhvr additive="base">
                                        <p:cTn id="17" dur="9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P"/>
          <p:cNvPicPr>
            <a:picLocks noChangeAspect="1"/>
          </p:cNvPicPr>
          <p:nvPr/>
        </p:nvPicPr>
        <p:blipFill rotWithShape="1">
          <a:blip r:embed="rId3">
            <a:lum bright="3000" contrast="-3000"/>
            <a:extLst>
              <a:ext uri="{28A0092B-C50C-407E-A947-70E740481C1C}">
                <a14:useLocalDpi xmlns:a14="http://schemas.microsoft.com/office/drawing/2010/main" val="0"/>
              </a:ext>
            </a:extLst>
          </a:blip>
          <a:srcRect t="2" b="-2"/>
          <a:stretch/>
        </p:blipFill>
        <p:spPr>
          <a:xfrm>
            <a:off x="1143" y="0"/>
            <a:ext cx="9141714" cy="5143500"/>
          </a:xfrm>
          <a:prstGeom prst="rect">
            <a:avLst/>
          </a:prstGeom>
        </p:spPr>
      </p:pic>
      <p:pic>
        <p:nvPicPr>
          <p:cNvPr id="7" name="LOC DOT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8870" y="1595168"/>
            <a:ext cx="763791" cy="2758866"/>
          </a:xfrm>
          <a:prstGeom prst="rect">
            <a:avLst/>
          </a:prstGeom>
        </p:spPr>
      </p:pic>
      <p:pic>
        <p:nvPicPr>
          <p:cNvPr id="9" name="PAC P"/>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215" y="955154"/>
            <a:ext cx="2432925" cy="1780362"/>
          </a:xfrm>
          <a:prstGeom prst="rect">
            <a:avLst/>
          </a:prstGeom>
        </p:spPr>
      </p:pic>
      <p:pic>
        <p:nvPicPr>
          <p:cNvPr id="11" name="Dav P"/>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366" y="3067859"/>
            <a:ext cx="2657475" cy="1793081"/>
          </a:xfrm>
          <a:prstGeom prst="rect">
            <a:avLst/>
          </a:prstGeom>
        </p:spPr>
      </p:pic>
      <p:pic>
        <p:nvPicPr>
          <p:cNvPr id="12" name="VN P"/>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91162" y="948096"/>
            <a:ext cx="3228975" cy="1793081"/>
          </a:xfrm>
          <a:prstGeom prst="rect">
            <a:avLst/>
          </a:prstGeom>
        </p:spPr>
      </p:pic>
      <p:pic>
        <p:nvPicPr>
          <p:cNvPr id="13" name="MB P"/>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90462" y="3051772"/>
            <a:ext cx="3058115" cy="1698201"/>
          </a:xfrm>
          <a:prstGeom prst="rect">
            <a:avLst/>
          </a:prstGeom>
        </p:spPr>
      </p:pic>
      <p:sp>
        <p:nvSpPr>
          <p:cNvPr id="15" name="VN Bed"/>
          <p:cNvSpPr txBox="1">
            <a:spLocks/>
          </p:cNvSpPr>
          <p:nvPr/>
        </p:nvSpPr>
        <p:spPr>
          <a:xfrm>
            <a:off x="4622661" y="1676336"/>
            <a:ext cx="1845516" cy="475337"/>
          </a:xfrm>
          <a:prstGeom prst="rect">
            <a:avLst/>
          </a:prstGeom>
          <a:solidFill>
            <a:srgbClr val="00AAA0">
              <a:alpha val="83922"/>
            </a:srgbClr>
          </a:solidFill>
        </p:spPr>
        <p:txBody>
          <a:bodyPr vert="horz" lIns="68580" tIns="34290" rIns="68580" bIns="34290" rtlCol="0" anchor="t">
            <a:noAutofit/>
          </a:bodyPr>
          <a:lst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a:lstStyle>
          <a:p>
            <a:pPr algn="ctr">
              <a:lnSpc>
                <a:spcPct val="80000"/>
              </a:lnSpc>
              <a:spcBef>
                <a:spcPts val="75"/>
              </a:spcBef>
            </a:pPr>
            <a:r>
              <a:rPr lang="en-US" sz="2100" b="0" dirty="0"/>
              <a:t>Van </a:t>
            </a:r>
            <a:r>
              <a:rPr lang="en-US" sz="2100" b="0" dirty="0" smtClean="0"/>
              <a:t>Ness</a:t>
            </a:r>
            <a:r>
              <a:rPr lang="en-US" sz="2400" b="0" dirty="0"/>
              <a:t/>
            </a:r>
            <a:br>
              <a:rPr lang="en-US" sz="2400" b="0" dirty="0"/>
            </a:br>
            <a:r>
              <a:rPr lang="en-US" sz="1200" cap="none" dirty="0">
                <a:latin typeface="+mn-lt"/>
              </a:rPr>
              <a:t>274 Acute </a:t>
            </a:r>
            <a:r>
              <a:rPr lang="en-US" sz="1200" cap="none" dirty="0" smtClean="0">
                <a:latin typeface="+mn-lt"/>
              </a:rPr>
              <a:t>Beds</a:t>
            </a:r>
          </a:p>
        </p:txBody>
      </p:sp>
      <p:sp>
        <p:nvSpPr>
          <p:cNvPr id="16" name="DAV Bed"/>
          <p:cNvSpPr txBox="1">
            <a:spLocks/>
          </p:cNvSpPr>
          <p:nvPr/>
        </p:nvSpPr>
        <p:spPr>
          <a:xfrm>
            <a:off x="2867140" y="3294004"/>
            <a:ext cx="1614824" cy="638740"/>
          </a:xfrm>
          <a:prstGeom prst="rect">
            <a:avLst/>
          </a:prstGeom>
          <a:solidFill>
            <a:srgbClr val="00AAA0">
              <a:alpha val="83922"/>
            </a:srgbClr>
          </a:solidFill>
        </p:spPr>
        <p:txBody>
          <a:bodyPr vert="horz" lIns="68580" tIns="34290" rIns="68580" bIns="34290" rtlCol="0" anchor="t">
            <a:noAutofit/>
          </a:bodyPr>
          <a:lst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a:lstStyle>
          <a:p>
            <a:pPr algn="ctr">
              <a:lnSpc>
                <a:spcPct val="80000"/>
              </a:lnSpc>
              <a:spcBef>
                <a:spcPts val="75"/>
              </a:spcBef>
            </a:pPr>
            <a:r>
              <a:rPr lang="en-US" sz="2100" b="0" dirty="0" smtClean="0"/>
              <a:t>DAVIES</a:t>
            </a:r>
            <a:r>
              <a:rPr lang="en-US" sz="2400" dirty="0"/>
              <a:t/>
            </a:r>
            <a:br>
              <a:rPr lang="en-US" sz="2400" dirty="0"/>
            </a:br>
            <a:r>
              <a:rPr lang="en-US" sz="1200" cap="none" dirty="0" smtClean="0">
                <a:latin typeface="+mn-lt"/>
              </a:rPr>
              <a:t>125 Acute &amp; Rehab Beds</a:t>
            </a:r>
          </a:p>
        </p:txBody>
      </p:sp>
      <p:sp>
        <p:nvSpPr>
          <p:cNvPr id="17" name="MB Bed"/>
          <p:cNvSpPr txBox="1">
            <a:spLocks/>
          </p:cNvSpPr>
          <p:nvPr/>
        </p:nvSpPr>
        <p:spPr>
          <a:xfrm>
            <a:off x="4275123" y="4418803"/>
            <a:ext cx="2448210" cy="496355"/>
          </a:xfrm>
          <a:prstGeom prst="rect">
            <a:avLst/>
          </a:prstGeom>
          <a:solidFill>
            <a:srgbClr val="00AAA0">
              <a:alpha val="83922"/>
            </a:srgbClr>
          </a:solidFill>
        </p:spPr>
        <p:txBody>
          <a:bodyPr vert="horz" lIns="68580" tIns="34290" rIns="68580" bIns="34290" rtlCol="0" anchor="t">
            <a:noAutofit/>
          </a:bodyPr>
          <a:lst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a:lstStyle>
          <a:p>
            <a:pPr algn="ctr">
              <a:lnSpc>
                <a:spcPct val="80000"/>
              </a:lnSpc>
              <a:spcBef>
                <a:spcPts val="75"/>
              </a:spcBef>
            </a:pPr>
            <a:r>
              <a:rPr lang="en-US" sz="2100" b="0" dirty="0"/>
              <a:t>Mission </a:t>
            </a:r>
            <a:r>
              <a:rPr lang="en-US" sz="2100" b="0" dirty="0" err="1"/>
              <a:t>bernal</a:t>
            </a:r>
            <a:r>
              <a:rPr lang="en-US" sz="2400" b="0" dirty="0"/>
              <a:t/>
            </a:r>
            <a:br>
              <a:rPr lang="en-US" sz="2400" b="0" dirty="0"/>
            </a:br>
            <a:r>
              <a:rPr lang="en-US" sz="1200" cap="none" dirty="0">
                <a:latin typeface="+mn-lt"/>
              </a:rPr>
              <a:t>120 Acute </a:t>
            </a:r>
            <a:r>
              <a:rPr lang="en-US" sz="1200" cap="none" dirty="0" smtClean="0">
                <a:latin typeface="+mn-lt"/>
              </a:rPr>
              <a:t>Beds</a:t>
            </a:r>
            <a:endParaRPr lang="en-US" sz="1350" dirty="0"/>
          </a:p>
        </p:txBody>
      </p:sp>
      <p:sp>
        <p:nvSpPr>
          <p:cNvPr id="2" name="PAC"/>
          <p:cNvSpPr>
            <a:spLocks noGrp="1"/>
          </p:cNvSpPr>
          <p:nvPr>
            <p:ph type="title"/>
          </p:nvPr>
        </p:nvSpPr>
        <p:spPr>
          <a:xfrm>
            <a:off x="2832026" y="1034038"/>
            <a:ext cx="2480044" cy="473127"/>
          </a:xfrm>
          <a:solidFill>
            <a:srgbClr val="00AAA0">
              <a:alpha val="83922"/>
            </a:srgbClr>
          </a:solidFill>
        </p:spPr>
        <p:txBody>
          <a:bodyPr>
            <a:normAutofit fontScale="90000"/>
          </a:bodyPr>
          <a:lstStyle/>
          <a:p>
            <a:pPr algn="ctr">
              <a:lnSpc>
                <a:spcPct val="80000"/>
              </a:lnSpc>
              <a:spcBef>
                <a:spcPts val="75"/>
              </a:spcBef>
            </a:pPr>
            <a:r>
              <a:rPr lang="en-US" sz="2100" dirty="0">
                <a:solidFill>
                  <a:schemeClr val="bg1"/>
                </a:solidFill>
              </a:rPr>
              <a:t>PACIFIC HEIGHTS</a:t>
            </a:r>
            <a:r>
              <a:rPr lang="en-US" dirty="0">
                <a:solidFill>
                  <a:schemeClr val="bg1"/>
                </a:solidFill>
              </a:rPr>
              <a:t/>
            </a:r>
            <a:br>
              <a:rPr lang="en-US" dirty="0">
                <a:solidFill>
                  <a:schemeClr val="bg1"/>
                </a:solidFill>
              </a:rPr>
            </a:br>
            <a:r>
              <a:rPr lang="en-US" sz="1300" b="1" dirty="0">
                <a:solidFill>
                  <a:schemeClr val="bg1"/>
                </a:solidFill>
                <a:latin typeface="+mn-lt"/>
              </a:rPr>
              <a:t>Outpatient Only</a:t>
            </a:r>
            <a:endParaRPr lang="en-US" sz="1300" b="1" dirty="0">
              <a:solidFill>
                <a:schemeClr val="bg1"/>
              </a:solidFill>
            </a:endParaRPr>
          </a:p>
        </p:txBody>
      </p:sp>
      <p:sp>
        <p:nvSpPr>
          <p:cNvPr id="14" name="Title 1"/>
          <p:cNvSpPr txBox="1">
            <a:spLocks/>
          </p:cNvSpPr>
          <p:nvPr/>
        </p:nvSpPr>
        <p:spPr>
          <a:xfrm>
            <a:off x="491646" y="0"/>
            <a:ext cx="8049116" cy="94313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rgbClr val="524F50"/>
                </a:solidFill>
                <a:latin typeface="Minion Pro" panose="02040503050306020203" pitchFamily="18" charset="0"/>
                <a:ea typeface="+mj-ea"/>
                <a:cs typeface="+mj-cs"/>
              </a:defRPr>
            </a:lvl1pPr>
          </a:lstStyle>
          <a:p>
            <a:pPr algn="ctr" fontAlgn="auto">
              <a:spcAft>
                <a:spcPts val="0"/>
              </a:spcAft>
            </a:pPr>
            <a:r>
              <a:rPr lang="en-US" dirty="0" smtClean="0"/>
              <a:t>CPMC</a:t>
            </a:r>
            <a:r>
              <a:rPr lang="en-US" b="1" dirty="0" smtClean="0"/>
              <a:t>2020</a:t>
            </a:r>
            <a:r>
              <a:rPr lang="en-US" dirty="0" smtClean="0"/>
              <a:t>: The Big Picture</a:t>
            </a:r>
            <a:endParaRPr lang="en-US" dirty="0"/>
          </a:p>
        </p:txBody>
      </p:sp>
    </p:spTree>
    <p:extLst>
      <p:ext uri="{BB962C8B-B14F-4D97-AF65-F5344CB8AC3E}">
        <p14:creationId xmlns:p14="http://schemas.microsoft.com/office/powerpoint/2010/main" val="74438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3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6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6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9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nodeType="withEffect">
                                  <p:stCondLst>
                                    <p:cond delay="14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Elbow Connector 48"/>
          <p:cNvCxnSpPr>
            <a:stCxn id="9" idx="1"/>
            <a:endCxn id="7" idx="3"/>
          </p:cNvCxnSpPr>
          <p:nvPr/>
        </p:nvCxnSpPr>
        <p:spPr>
          <a:xfrm rot="10800000">
            <a:off x="1837577" y="2111982"/>
            <a:ext cx="4273440" cy="245660"/>
          </a:xfrm>
          <a:prstGeom prst="bentConnector3">
            <a:avLst>
              <a:gd name="adj1" fmla="val 50000"/>
            </a:avLst>
          </a:prstGeom>
          <a:ln w="28575">
            <a:solidFill>
              <a:srgbClr val="30525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13" idx="1"/>
            <a:endCxn id="11" idx="3"/>
          </p:cNvCxnSpPr>
          <p:nvPr/>
        </p:nvCxnSpPr>
        <p:spPr>
          <a:xfrm rot="10800000" flipV="1">
            <a:off x="2348123" y="3661984"/>
            <a:ext cx="4698204" cy="251502"/>
          </a:xfrm>
          <a:prstGeom prst="bentConnector3">
            <a:avLst>
              <a:gd name="adj1" fmla="val 87837"/>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14" idx="1"/>
          </p:cNvCxnSpPr>
          <p:nvPr/>
        </p:nvCxnSpPr>
        <p:spPr>
          <a:xfrm rot="10800000">
            <a:off x="2743969" y="3391461"/>
            <a:ext cx="4302359" cy="712112"/>
          </a:xfrm>
          <a:prstGeom prst="bentConnector3">
            <a:avLst>
              <a:gd name="adj1" fmla="val 95933"/>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2" idx="1"/>
          </p:cNvCxnSpPr>
          <p:nvPr/>
        </p:nvCxnSpPr>
        <p:spPr>
          <a:xfrm rot="10800000" flipV="1">
            <a:off x="1900574" y="3201374"/>
            <a:ext cx="4514254" cy="190086"/>
          </a:xfrm>
          <a:prstGeom prst="bentConnector3">
            <a:avLst>
              <a:gd name="adj1" fmla="val 77585"/>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9" idx="1"/>
            <a:endCxn id="8" idx="3"/>
          </p:cNvCxnSpPr>
          <p:nvPr/>
        </p:nvCxnSpPr>
        <p:spPr>
          <a:xfrm rot="10800000" flipV="1">
            <a:off x="1837577" y="2357642"/>
            <a:ext cx="4273440" cy="273358"/>
          </a:xfrm>
          <a:prstGeom prst="bentConnector3">
            <a:avLst>
              <a:gd name="adj1" fmla="val 50000"/>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23888" y="6578"/>
            <a:ext cx="7886700" cy="825044"/>
          </a:xfrm>
        </p:spPr>
        <p:txBody>
          <a:bodyPr>
            <a:noAutofit/>
          </a:bodyPr>
          <a:lstStyle/>
          <a:p>
            <a:pPr algn="ctr"/>
            <a:r>
              <a:rPr lang="en-US" dirty="0" smtClean="0"/>
              <a:t>Transition Timeline</a:t>
            </a:r>
            <a:endParaRPr lang="en-US" dirty="0"/>
          </a:p>
        </p:txBody>
      </p:sp>
      <p:pic>
        <p:nvPicPr>
          <p:cNvPr id="3" name="Picture 2"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103" y="-40947"/>
            <a:ext cx="8810897" cy="4957368"/>
          </a:xfrm>
          <a:prstGeom prst="rect">
            <a:avLst/>
          </a:prstGeom>
        </p:spPr>
      </p:pic>
      <p:sp>
        <p:nvSpPr>
          <p:cNvPr id="5" name="Rounded Rectangle 4"/>
          <p:cNvSpPr/>
          <p:nvPr/>
        </p:nvSpPr>
        <p:spPr>
          <a:xfrm>
            <a:off x="759026" y="1323824"/>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STL</a:t>
            </a:r>
          </a:p>
        </p:txBody>
      </p:sp>
      <p:sp>
        <p:nvSpPr>
          <p:cNvPr id="6" name="Rounded Rectangle 5"/>
          <p:cNvSpPr/>
          <p:nvPr/>
        </p:nvSpPr>
        <p:spPr>
          <a:xfrm>
            <a:off x="4780375" y="1320650"/>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MB</a:t>
            </a:r>
            <a:endParaRPr lang="en-US" sz="1200" dirty="0"/>
          </a:p>
        </p:txBody>
      </p:sp>
      <p:sp>
        <p:nvSpPr>
          <p:cNvPr id="7" name="Rounded Rectangle 6"/>
          <p:cNvSpPr/>
          <p:nvPr/>
        </p:nvSpPr>
        <p:spPr>
          <a:xfrm>
            <a:off x="1211412" y="1921896"/>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PAC</a:t>
            </a:r>
          </a:p>
        </p:txBody>
      </p:sp>
      <p:sp>
        <p:nvSpPr>
          <p:cNvPr id="8" name="Rounded Rectangle 7"/>
          <p:cNvSpPr/>
          <p:nvPr/>
        </p:nvSpPr>
        <p:spPr>
          <a:xfrm>
            <a:off x="1211412" y="2440914"/>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CAL</a:t>
            </a:r>
          </a:p>
        </p:txBody>
      </p:sp>
      <p:sp>
        <p:nvSpPr>
          <p:cNvPr id="9" name="Rounded Rectangle 8"/>
          <p:cNvSpPr/>
          <p:nvPr/>
        </p:nvSpPr>
        <p:spPr>
          <a:xfrm>
            <a:off x="6111017" y="2167556"/>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VN</a:t>
            </a:r>
            <a:endParaRPr lang="en-US" sz="1200" dirty="0"/>
          </a:p>
        </p:txBody>
      </p:sp>
      <p:sp>
        <p:nvSpPr>
          <p:cNvPr id="10" name="Rounded Rectangle 9"/>
          <p:cNvSpPr/>
          <p:nvPr/>
        </p:nvSpPr>
        <p:spPr>
          <a:xfrm>
            <a:off x="1721958" y="3201374"/>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PAC O/P</a:t>
            </a:r>
            <a:endParaRPr lang="en-US" sz="1200" dirty="0"/>
          </a:p>
        </p:txBody>
      </p:sp>
      <p:sp>
        <p:nvSpPr>
          <p:cNvPr id="11" name="Rounded Rectangle 10"/>
          <p:cNvSpPr/>
          <p:nvPr/>
        </p:nvSpPr>
        <p:spPr>
          <a:xfrm>
            <a:off x="1721958" y="3723400"/>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CAL O/P</a:t>
            </a:r>
            <a:endParaRPr lang="en-US" sz="1200" dirty="0"/>
          </a:p>
        </p:txBody>
      </p:sp>
      <p:sp>
        <p:nvSpPr>
          <p:cNvPr id="12" name="Rounded Rectangle 11"/>
          <p:cNvSpPr/>
          <p:nvPr/>
        </p:nvSpPr>
        <p:spPr>
          <a:xfrm>
            <a:off x="6414827" y="3011288"/>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200" dirty="0" smtClean="0"/>
              <a:t>VN</a:t>
            </a:r>
            <a:r>
              <a:rPr lang="en-US" sz="1200" dirty="0"/>
              <a:t/>
            </a:r>
            <a:br>
              <a:rPr lang="en-US" sz="1200" dirty="0"/>
            </a:br>
            <a:r>
              <a:rPr lang="en-US" sz="1200" dirty="0"/>
              <a:t>MOB</a:t>
            </a:r>
          </a:p>
        </p:txBody>
      </p:sp>
      <p:sp>
        <p:nvSpPr>
          <p:cNvPr id="13" name="Rounded Rectangle 12"/>
          <p:cNvSpPr/>
          <p:nvPr/>
        </p:nvSpPr>
        <p:spPr>
          <a:xfrm>
            <a:off x="7046327" y="3471898"/>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PAC</a:t>
            </a:r>
            <a:endParaRPr lang="en-US" sz="1200" dirty="0"/>
          </a:p>
        </p:txBody>
      </p:sp>
      <p:sp>
        <p:nvSpPr>
          <p:cNvPr id="14" name="Rounded Rectangle 13"/>
          <p:cNvSpPr/>
          <p:nvPr/>
        </p:nvSpPr>
        <p:spPr>
          <a:xfrm>
            <a:off x="7046327" y="3913486"/>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MB</a:t>
            </a:r>
            <a:endParaRPr lang="en-US" sz="1200" dirty="0"/>
          </a:p>
        </p:txBody>
      </p:sp>
      <p:sp>
        <p:nvSpPr>
          <p:cNvPr id="15" name="Rounded Rectangle 14"/>
          <p:cNvSpPr/>
          <p:nvPr/>
        </p:nvSpPr>
        <p:spPr>
          <a:xfrm>
            <a:off x="7046327" y="4355074"/>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DAV</a:t>
            </a:r>
            <a:endParaRPr lang="en-US" sz="1200" dirty="0"/>
          </a:p>
        </p:txBody>
      </p:sp>
      <p:sp>
        <p:nvSpPr>
          <p:cNvPr id="17" name="2017"/>
          <p:cNvSpPr txBox="1"/>
          <p:nvPr/>
        </p:nvSpPr>
        <p:spPr>
          <a:xfrm>
            <a:off x="1760803" y="860865"/>
            <a:ext cx="1159206" cy="369332"/>
          </a:xfrm>
          <a:prstGeom prst="rect">
            <a:avLst/>
          </a:prstGeom>
          <a:noFill/>
        </p:spPr>
        <p:txBody>
          <a:bodyPr wrap="square" rtlCol="0">
            <a:spAutoFit/>
          </a:bodyPr>
          <a:lstStyle/>
          <a:p>
            <a:r>
              <a:rPr lang="en-US" sz="1800" b="1" dirty="0">
                <a:solidFill>
                  <a:srgbClr val="00AAA0"/>
                </a:solidFill>
                <a:latin typeface="+mj-lt"/>
              </a:rPr>
              <a:t>2017</a:t>
            </a:r>
          </a:p>
        </p:txBody>
      </p:sp>
      <p:sp>
        <p:nvSpPr>
          <p:cNvPr id="18" name="2018"/>
          <p:cNvSpPr txBox="1"/>
          <p:nvPr/>
        </p:nvSpPr>
        <p:spPr>
          <a:xfrm>
            <a:off x="3590461" y="860865"/>
            <a:ext cx="1159206" cy="369332"/>
          </a:xfrm>
          <a:prstGeom prst="rect">
            <a:avLst/>
          </a:prstGeom>
          <a:noFill/>
        </p:spPr>
        <p:txBody>
          <a:bodyPr wrap="square" rtlCol="0">
            <a:spAutoFit/>
          </a:bodyPr>
          <a:lstStyle/>
          <a:p>
            <a:r>
              <a:rPr lang="en-US" sz="1800" b="1" dirty="0">
                <a:solidFill>
                  <a:srgbClr val="00AAA0"/>
                </a:solidFill>
                <a:latin typeface="+mj-lt"/>
              </a:rPr>
              <a:t>2018</a:t>
            </a:r>
          </a:p>
        </p:txBody>
      </p:sp>
      <p:sp>
        <p:nvSpPr>
          <p:cNvPr id="19" name="2019"/>
          <p:cNvSpPr txBox="1"/>
          <p:nvPr/>
        </p:nvSpPr>
        <p:spPr>
          <a:xfrm>
            <a:off x="5450199" y="860865"/>
            <a:ext cx="1159206" cy="369332"/>
          </a:xfrm>
          <a:prstGeom prst="rect">
            <a:avLst/>
          </a:prstGeom>
          <a:noFill/>
        </p:spPr>
        <p:txBody>
          <a:bodyPr wrap="square" rtlCol="0">
            <a:spAutoFit/>
          </a:bodyPr>
          <a:lstStyle/>
          <a:p>
            <a:r>
              <a:rPr lang="en-US" sz="1800" b="1" dirty="0">
                <a:solidFill>
                  <a:srgbClr val="00AAA0"/>
                </a:solidFill>
                <a:latin typeface="+mj-lt"/>
              </a:rPr>
              <a:t>2019</a:t>
            </a:r>
          </a:p>
        </p:txBody>
      </p:sp>
      <p:sp>
        <p:nvSpPr>
          <p:cNvPr id="20" name="2020"/>
          <p:cNvSpPr txBox="1"/>
          <p:nvPr/>
        </p:nvSpPr>
        <p:spPr>
          <a:xfrm>
            <a:off x="7279229" y="860865"/>
            <a:ext cx="1159206" cy="369332"/>
          </a:xfrm>
          <a:prstGeom prst="rect">
            <a:avLst/>
          </a:prstGeom>
          <a:noFill/>
        </p:spPr>
        <p:txBody>
          <a:bodyPr wrap="square" rtlCol="0">
            <a:spAutoFit/>
          </a:bodyPr>
          <a:lstStyle/>
          <a:p>
            <a:r>
              <a:rPr lang="en-US" sz="1800" b="1" dirty="0">
                <a:solidFill>
                  <a:srgbClr val="00AAA0"/>
                </a:solidFill>
                <a:latin typeface="+mj-lt"/>
              </a:rPr>
              <a:t>2020</a:t>
            </a:r>
            <a:endParaRPr lang="en-US" sz="1200" b="1" dirty="0">
              <a:solidFill>
                <a:srgbClr val="00AAA0"/>
              </a:solidFill>
              <a:latin typeface="+mj-lt"/>
            </a:endParaRPr>
          </a:p>
        </p:txBody>
      </p:sp>
      <p:cxnSp>
        <p:nvCxnSpPr>
          <p:cNvPr id="54" name="Elbow Connector 53"/>
          <p:cNvCxnSpPr>
            <a:stCxn id="6" idx="1"/>
            <a:endCxn id="5" idx="3"/>
          </p:cNvCxnSpPr>
          <p:nvPr/>
        </p:nvCxnSpPr>
        <p:spPr>
          <a:xfrm rot="10800000" flipV="1">
            <a:off x="1385192" y="1510736"/>
            <a:ext cx="3395183" cy="3174"/>
          </a:xfrm>
          <a:prstGeom prst="bentConnector3">
            <a:avLst>
              <a:gd name="adj1" fmla="val 50000"/>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Elbow Connector 50"/>
          <p:cNvCxnSpPr>
            <a:stCxn id="15" idx="1"/>
            <a:endCxn id="11" idx="3"/>
          </p:cNvCxnSpPr>
          <p:nvPr/>
        </p:nvCxnSpPr>
        <p:spPr>
          <a:xfrm rot="10800000">
            <a:off x="2348123" y="3913486"/>
            <a:ext cx="4698204" cy="631674"/>
          </a:xfrm>
          <a:prstGeom prst="bentConnector3">
            <a:avLst>
              <a:gd name="adj1" fmla="val 87837"/>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977974" y="1700822"/>
            <a:ext cx="802401" cy="411160"/>
          </a:xfrm>
          <a:prstGeom prst="straightConnector1">
            <a:avLst/>
          </a:prstGeom>
          <a:ln w="28575">
            <a:solidFill>
              <a:srgbClr val="305256"/>
            </a:solidFill>
            <a:headEnd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86394" y="729961"/>
            <a:ext cx="8557606"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61820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Minion Pro" panose="02040503050306020203"/>
              </a:rPr>
              <a:t>Service Locations</a:t>
            </a:r>
            <a:endParaRPr lang="en-US" dirty="0">
              <a:latin typeface="Minion Pro" panose="02040503050306020203"/>
            </a:endParaRPr>
          </a:p>
        </p:txBody>
      </p:sp>
      <p:sp>
        <p:nvSpPr>
          <p:cNvPr id="5" name="Text Placeholder 4"/>
          <p:cNvSpPr>
            <a:spLocks noGrp="1"/>
          </p:cNvSpPr>
          <p:nvPr>
            <p:ph type="body" idx="1"/>
          </p:nvPr>
        </p:nvSpPr>
        <p:spPr/>
        <p:txBody>
          <a:bodyPr/>
          <a:lstStyle/>
          <a:p>
            <a:r>
              <a:rPr lang="en-US" dirty="0" smtClean="0"/>
              <a:t>Where will I work?</a:t>
            </a:r>
            <a:endParaRPr lang="en-US" dirty="0"/>
          </a:p>
        </p:txBody>
      </p:sp>
      <p:cxnSp>
        <p:nvCxnSpPr>
          <p:cNvPr id="6" name="Straight Connector 5"/>
          <p:cNvCxnSpPr/>
          <p:nvPr/>
        </p:nvCxnSpPr>
        <p:spPr>
          <a:xfrm>
            <a:off x="586394" y="3281137"/>
            <a:ext cx="8557606"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77945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0" y="0"/>
            <a:ext cx="9141714" cy="51435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3595" y="0"/>
            <a:ext cx="9144000" cy="5143500"/>
          </a:xfrm>
          <a:prstGeom prst="rect">
            <a:avLst/>
          </a:prstGeom>
        </p:spPr>
      </p:pic>
      <p:pic>
        <p:nvPicPr>
          <p:cNvPr id="6" name="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8034" y="-18025"/>
            <a:ext cx="9144000" cy="5143500"/>
          </a:xfrm>
          <a:prstGeom prst="rect">
            <a:avLst/>
          </a:prstGeom>
        </p:spPr>
      </p:pic>
      <p:pic>
        <p:nvPicPr>
          <p:cNvPr id="7" name="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47204" y="0"/>
            <a:ext cx="9144000" cy="5143500"/>
          </a:xfrm>
          <a:prstGeom prst="rect">
            <a:avLst/>
          </a:prstGeom>
        </p:spPr>
      </p:pic>
      <p:pic>
        <p:nvPicPr>
          <p:cNvPr id="8" name="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56631" y="0"/>
            <a:ext cx="9144001" cy="5143500"/>
          </a:xfrm>
          <a:prstGeom prst="rect">
            <a:avLst/>
          </a:prstGeom>
        </p:spPr>
      </p:pic>
      <p:sp>
        <p:nvSpPr>
          <p:cNvPr id="9" name="Title 2"/>
          <p:cNvSpPr>
            <a:spLocks noGrp="1"/>
          </p:cNvSpPr>
          <p:nvPr>
            <p:ph type="title"/>
          </p:nvPr>
        </p:nvSpPr>
        <p:spPr>
          <a:xfrm>
            <a:off x="6704180" y="5335"/>
            <a:ext cx="2439823" cy="2087416"/>
          </a:xfrm>
        </p:spPr>
        <p:txBody>
          <a:bodyPr>
            <a:normAutofit/>
          </a:bodyPr>
          <a:lstStyle/>
          <a:p>
            <a:r>
              <a:rPr lang="en-US" dirty="0" smtClean="0">
                <a:latin typeface="Minion Pro" panose="02040503050306020203"/>
              </a:rPr>
              <a:t>Service Locations</a:t>
            </a:r>
            <a:br>
              <a:rPr lang="en-US" dirty="0" smtClean="0">
                <a:latin typeface="Minion Pro" panose="02040503050306020203"/>
              </a:rPr>
            </a:br>
            <a:r>
              <a:rPr lang="en-US" dirty="0" smtClean="0">
                <a:latin typeface="Minion Pro" panose="02040503050306020203"/>
              </a:rPr>
              <a:t>Inpatient</a:t>
            </a:r>
            <a:endParaRPr lang="en-US" dirty="0">
              <a:latin typeface="Minion Pro" panose="02040503050306020203"/>
            </a:endParaRPr>
          </a:p>
        </p:txBody>
      </p:sp>
      <p:cxnSp>
        <p:nvCxnSpPr>
          <p:cNvPr id="10" name="Straight Connector 9"/>
          <p:cNvCxnSpPr/>
          <p:nvPr/>
        </p:nvCxnSpPr>
        <p:spPr>
          <a:xfrm>
            <a:off x="6795247" y="1962256"/>
            <a:ext cx="2357037"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8277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9" name="Straight Connector 8"/>
          <p:cNvCxnSpPr/>
          <p:nvPr/>
        </p:nvCxnSpPr>
        <p:spPr>
          <a:xfrm>
            <a:off x="1199916" y="4989440"/>
            <a:ext cx="8026380" cy="2"/>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Title 1"/>
          <p:cNvSpPr>
            <a:spLocks noGrp="1"/>
          </p:cNvSpPr>
          <p:nvPr>
            <p:ph type="title"/>
          </p:nvPr>
        </p:nvSpPr>
        <p:spPr>
          <a:xfrm>
            <a:off x="1097281" y="4050792"/>
            <a:ext cx="8046720" cy="1047649"/>
          </a:xfrm>
        </p:spPr>
        <p:txBody>
          <a:bodyPr>
            <a:normAutofit/>
          </a:bodyPr>
          <a:lstStyle/>
          <a:p>
            <a:r>
              <a:rPr lang="en-US" sz="4400" dirty="0" smtClean="0">
                <a:latin typeface="Minion Pro" panose="02040503050306020203" pitchFamily="18" charset="0"/>
              </a:rPr>
              <a:t>Mission Bernal </a:t>
            </a:r>
            <a:r>
              <a:rPr lang="en-US" sz="4400" dirty="0" err="1" smtClean="0">
                <a:latin typeface="Minion Pro" panose="02040503050306020203" pitchFamily="18" charset="0"/>
              </a:rPr>
              <a:t>Sevice</a:t>
            </a:r>
            <a:r>
              <a:rPr lang="en-US" sz="4400" dirty="0" smtClean="0">
                <a:latin typeface="Minion Pro" panose="02040503050306020203" pitchFamily="18" charset="0"/>
              </a:rPr>
              <a:t> </a:t>
            </a:r>
            <a:r>
              <a:rPr lang="en-US" sz="4400" dirty="0" smtClean="0">
                <a:latin typeface="Minion Pro" panose="02040503050306020203" pitchFamily="18" charset="0"/>
              </a:rPr>
              <a:t>Locations</a:t>
            </a:r>
            <a:endParaRPr lang="en-US" sz="8000" dirty="0">
              <a:latin typeface="Minion Pro" panose="02040503050306020203" pitchFamily="18" charset="0"/>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4181" t="5586" r="-37" b="3643"/>
          <a:stretch/>
        </p:blipFill>
        <p:spPr>
          <a:xfrm>
            <a:off x="68487" y="54316"/>
            <a:ext cx="9075514" cy="4243363"/>
          </a:xfrm>
          <a:prstGeom prst="rect">
            <a:avLst/>
          </a:prstGeom>
        </p:spPr>
      </p:pic>
    </p:spTree>
    <p:extLst>
      <p:ext uri="{BB962C8B-B14F-4D97-AF65-F5344CB8AC3E}">
        <p14:creationId xmlns:p14="http://schemas.microsoft.com/office/powerpoint/2010/main" val="777193645"/>
      </p:ext>
    </p:extLst>
  </p:cSld>
  <p:clrMapOvr>
    <a:masterClrMapping/>
  </p:clrMapOvr>
  <p:transition>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18475" b="5060"/>
          <a:stretch/>
        </p:blipFill>
        <p:spPr>
          <a:xfrm>
            <a:off x="0" y="-13583"/>
            <a:ext cx="9144000" cy="5212080"/>
          </a:xfrm>
          <a:prstGeom prst="rect">
            <a:avLst/>
          </a:prstGeom>
        </p:spPr>
      </p:pic>
      <p:sp>
        <p:nvSpPr>
          <p:cNvPr id="4" name="Rectangle 3"/>
          <p:cNvSpPr/>
          <p:nvPr/>
        </p:nvSpPr>
        <p:spPr>
          <a:xfrm>
            <a:off x="0" y="-22995"/>
            <a:ext cx="9144000" cy="700728"/>
          </a:xfrm>
          <a:prstGeom prst="rect">
            <a:avLst/>
          </a:prstGeom>
          <a:solidFill>
            <a:srgbClr val="FFFFFF">
              <a:alpha val="9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a:spLocks noGrp="1"/>
          </p:cNvSpPr>
          <p:nvPr>
            <p:ph type="title"/>
          </p:nvPr>
        </p:nvSpPr>
        <p:spPr>
          <a:xfrm>
            <a:off x="142639" y="-22995"/>
            <a:ext cx="9001361" cy="700728"/>
          </a:xfrm>
          <a:noFill/>
        </p:spPr>
        <p:txBody>
          <a:bodyPr>
            <a:normAutofit/>
          </a:bodyPr>
          <a:lstStyle/>
          <a:p>
            <a:r>
              <a:rPr lang="en-US" sz="4400" dirty="0" smtClean="0">
                <a:solidFill>
                  <a:schemeClr val="tx1">
                    <a:lumMod val="65000"/>
                    <a:lumOff val="35000"/>
                  </a:schemeClr>
                </a:solidFill>
                <a:latin typeface="Minion Pro" panose="02040503050306020203" pitchFamily="18" charset="0"/>
              </a:rPr>
              <a:t>Mission Bernal </a:t>
            </a:r>
            <a:r>
              <a:rPr lang="en-US" sz="4400" dirty="0" err="1" smtClean="0">
                <a:solidFill>
                  <a:schemeClr val="tx1">
                    <a:lumMod val="65000"/>
                    <a:lumOff val="35000"/>
                  </a:schemeClr>
                </a:solidFill>
                <a:latin typeface="Minion Pro" panose="02040503050306020203" pitchFamily="18" charset="0"/>
              </a:rPr>
              <a:t>Sevice</a:t>
            </a:r>
            <a:r>
              <a:rPr lang="en-US" sz="4400" dirty="0" smtClean="0">
                <a:solidFill>
                  <a:schemeClr val="tx1">
                    <a:lumMod val="65000"/>
                    <a:lumOff val="35000"/>
                  </a:schemeClr>
                </a:solidFill>
                <a:latin typeface="Minion Pro" panose="02040503050306020203" pitchFamily="18" charset="0"/>
              </a:rPr>
              <a:t> Locations</a:t>
            </a:r>
            <a:endParaRPr lang="en-US" sz="8000" dirty="0">
              <a:solidFill>
                <a:schemeClr val="tx1">
                  <a:lumMod val="65000"/>
                  <a:lumOff val="35000"/>
                </a:schemeClr>
              </a:solidFill>
              <a:latin typeface="Minion Pro" panose="02040503050306020203" pitchFamily="18" charset="0"/>
            </a:endParaRPr>
          </a:p>
        </p:txBody>
      </p:sp>
    </p:spTree>
    <p:extLst>
      <p:ext uri="{BB962C8B-B14F-4D97-AF65-F5344CB8AC3E}">
        <p14:creationId xmlns:p14="http://schemas.microsoft.com/office/powerpoint/2010/main" val="3068758732"/>
      </p:ext>
    </p:extLst>
  </p:cSld>
  <p:clrMapOvr>
    <a:masterClrMapping/>
  </p:clrMapOvr>
  <p:transition>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18475" b="5060"/>
          <a:stretch/>
        </p:blipFill>
        <p:spPr>
          <a:xfrm>
            <a:off x="0" y="-13583"/>
            <a:ext cx="9144000" cy="5212080"/>
          </a:xfrm>
          <a:prstGeom prst="rect">
            <a:avLst/>
          </a:prstGeom>
        </p:spPr>
      </p:pic>
      <p:sp>
        <p:nvSpPr>
          <p:cNvPr id="4" name="Rectangle 3"/>
          <p:cNvSpPr/>
          <p:nvPr/>
        </p:nvSpPr>
        <p:spPr>
          <a:xfrm>
            <a:off x="0" y="-22995"/>
            <a:ext cx="9144000" cy="700728"/>
          </a:xfrm>
          <a:prstGeom prst="rect">
            <a:avLst/>
          </a:prstGeom>
          <a:solidFill>
            <a:srgbClr val="00605B">
              <a:alpha val="8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a:spLocks noGrp="1"/>
          </p:cNvSpPr>
          <p:nvPr>
            <p:ph type="title"/>
          </p:nvPr>
        </p:nvSpPr>
        <p:spPr>
          <a:xfrm>
            <a:off x="142639" y="-22995"/>
            <a:ext cx="9001361" cy="700728"/>
          </a:xfrm>
          <a:noFill/>
        </p:spPr>
        <p:txBody>
          <a:bodyPr>
            <a:normAutofit/>
          </a:bodyPr>
          <a:lstStyle/>
          <a:p>
            <a:r>
              <a:rPr lang="en-US" sz="4400" dirty="0" smtClean="0">
                <a:solidFill>
                  <a:schemeClr val="bg1"/>
                </a:solidFill>
                <a:latin typeface="Minion Pro" panose="02040503050306020203" pitchFamily="18" charset="0"/>
              </a:rPr>
              <a:t>Mission Bernal </a:t>
            </a:r>
            <a:r>
              <a:rPr lang="en-US" sz="4400" dirty="0" err="1" smtClean="0">
                <a:solidFill>
                  <a:schemeClr val="bg1"/>
                </a:solidFill>
                <a:latin typeface="Minion Pro" panose="02040503050306020203" pitchFamily="18" charset="0"/>
              </a:rPr>
              <a:t>Sevice</a:t>
            </a:r>
            <a:r>
              <a:rPr lang="en-US" sz="4400" dirty="0" smtClean="0">
                <a:solidFill>
                  <a:schemeClr val="bg1"/>
                </a:solidFill>
                <a:latin typeface="Minion Pro" panose="02040503050306020203" pitchFamily="18" charset="0"/>
              </a:rPr>
              <a:t> Locations</a:t>
            </a:r>
            <a:endParaRPr lang="en-US" sz="8000" dirty="0">
              <a:solidFill>
                <a:schemeClr val="bg1"/>
              </a:solidFill>
              <a:latin typeface="Minion Pro" panose="02040503050306020203" pitchFamily="18" charset="0"/>
            </a:endParaRPr>
          </a:p>
        </p:txBody>
      </p:sp>
    </p:spTree>
    <p:extLst>
      <p:ext uri="{BB962C8B-B14F-4D97-AF65-F5344CB8AC3E}">
        <p14:creationId xmlns:p14="http://schemas.microsoft.com/office/powerpoint/2010/main" val="4055723409"/>
      </p:ext>
    </p:extLst>
  </p:cSld>
  <p:clrMapOvr>
    <a:masterClrMapping/>
  </p:clrMapOvr>
  <p:transition>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9" y="2"/>
            <a:ext cx="9141712" cy="5143498"/>
          </a:xfrm>
          <a:prstGeom prst="rect">
            <a:avLst/>
          </a:prstGeom>
        </p:spPr>
      </p:pic>
      <p:sp>
        <p:nvSpPr>
          <p:cNvPr id="3" name="Title 2"/>
          <p:cNvSpPr>
            <a:spLocks noGrp="1"/>
          </p:cNvSpPr>
          <p:nvPr>
            <p:ph type="title"/>
          </p:nvPr>
        </p:nvSpPr>
        <p:spPr>
          <a:xfrm>
            <a:off x="299544" y="3166457"/>
            <a:ext cx="1014425" cy="484863"/>
          </a:xfrm>
        </p:spPr>
        <p:txBody>
          <a:bodyPr/>
          <a:lstStyle/>
          <a:p>
            <a:r>
              <a:rPr lang="en-US" sz="1600" dirty="0" smtClean="0"/>
              <a:t>27</a:t>
            </a:r>
            <a:r>
              <a:rPr lang="en-US" sz="1600" baseline="30000" dirty="0" smtClean="0"/>
              <a:t>th</a:t>
            </a:r>
            <a:r>
              <a:rPr lang="en-US" sz="1600" dirty="0" smtClean="0"/>
              <a:t> Street</a:t>
            </a:r>
            <a:endParaRPr lang="en-US" sz="1600" dirty="0"/>
          </a:p>
        </p:txBody>
      </p:sp>
      <p:sp>
        <p:nvSpPr>
          <p:cNvPr id="5" name="Title 2"/>
          <p:cNvSpPr txBox="1">
            <a:spLocks/>
          </p:cNvSpPr>
          <p:nvPr/>
        </p:nvSpPr>
        <p:spPr>
          <a:xfrm>
            <a:off x="8133611" y="3235806"/>
            <a:ext cx="977735" cy="852799"/>
          </a:xfrm>
          <a:prstGeom prst="rect">
            <a:avLst/>
          </a:prstGeom>
        </p:spPr>
        <p:txBody>
          <a:bodyPr anchor="b"/>
          <a:lstStyle>
            <a:lvl1pPr algn="l" defTabSz="914249" rtl="0" eaLnBrk="1" latinLnBrk="0" hangingPunct="1">
              <a:spcBef>
                <a:spcPct val="0"/>
              </a:spcBef>
              <a:buNone/>
              <a:defRPr sz="4400" kern="1200">
                <a:solidFill>
                  <a:srgbClr val="524F50"/>
                </a:solidFill>
                <a:latin typeface="Minion Pro" panose="02040503050306020203" pitchFamily="18" charset="0"/>
                <a:ea typeface="+mj-ea"/>
                <a:cs typeface="+mj-cs"/>
              </a:defRPr>
            </a:lvl1pPr>
          </a:lstStyle>
          <a:p>
            <a:pPr fontAlgn="auto">
              <a:spcAft>
                <a:spcPts val="0"/>
              </a:spcAft>
            </a:pPr>
            <a:r>
              <a:rPr lang="en-US" sz="1600" dirty="0" smtClean="0"/>
              <a:t>Cesar</a:t>
            </a:r>
          </a:p>
          <a:p>
            <a:pPr fontAlgn="auto">
              <a:spcAft>
                <a:spcPts val="0"/>
              </a:spcAft>
            </a:pPr>
            <a:r>
              <a:rPr lang="en-US" sz="1600" dirty="0" smtClean="0"/>
              <a:t>Chavez</a:t>
            </a:r>
            <a:endParaRPr lang="en-US" sz="1600" dirty="0"/>
          </a:p>
        </p:txBody>
      </p:sp>
      <p:sp>
        <p:nvSpPr>
          <p:cNvPr id="6" name="TextBox 5"/>
          <p:cNvSpPr txBox="1"/>
          <p:nvPr/>
        </p:nvSpPr>
        <p:spPr>
          <a:xfrm>
            <a:off x="1614791" y="4299626"/>
            <a:ext cx="6264613" cy="338554"/>
          </a:xfrm>
          <a:prstGeom prst="rect">
            <a:avLst/>
          </a:prstGeom>
          <a:noFill/>
        </p:spPr>
        <p:txBody>
          <a:bodyPr wrap="square" rtlCol="0">
            <a:spAutoFit/>
          </a:bodyPr>
          <a:lstStyle/>
          <a:p>
            <a:r>
              <a:rPr lang="en-US" b="1" dirty="0">
                <a:solidFill>
                  <a:schemeClr val="bg1"/>
                </a:solidFill>
              </a:rPr>
              <a:t>Go to CPMC2020.org for Virtual </a:t>
            </a:r>
            <a:r>
              <a:rPr lang="en-US" b="1" dirty="0" smtClean="0">
                <a:solidFill>
                  <a:schemeClr val="bg1"/>
                </a:solidFill>
              </a:rPr>
              <a:t>Reality Views of Departments</a:t>
            </a:r>
            <a:endParaRPr lang="en-US" b="1" dirty="0">
              <a:solidFill>
                <a:schemeClr val="bg1"/>
              </a:solidFill>
            </a:endParaRPr>
          </a:p>
        </p:txBody>
      </p:sp>
    </p:spTree>
    <p:extLst>
      <p:ext uri="{BB962C8B-B14F-4D97-AF65-F5344CB8AC3E}">
        <p14:creationId xmlns:p14="http://schemas.microsoft.com/office/powerpoint/2010/main" val="2350312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MBS Text"/>
          <p:cNvSpPr txBox="1"/>
          <p:nvPr/>
        </p:nvSpPr>
        <p:spPr>
          <a:xfrm>
            <a:off x="652548" y="2735209"/>
            <a:ext cx="8164073" cy="865204"/>
          </a:xfrm>
          <a:prstGeom prst="rect">
            <a:avLst/>
          </a:prstGeom>
          <a:noFill/>
        </p:spPr>
        <p:txBody>
          <a:bodyPr wrap="square" lIns="91425" tIns="45712" rIns="91425" bIns="45712" numCol="2" spcCol="274320" rtlCol="0">
            <a:noAutofit/>
          </a:bodyPr>
          <a:lstStyle/>
          <a:p>
            <a:r>
              <a:rPr lang="en-US" dirty="0" smtClean="0">
                <a:solidFill>
                  <a:srgbClr val="524F50"/>
                </a:solidFill>
              </a:rPr>
              <a:t>ENT</a:t>
            </a:r>
            <a:endParaRPr lang="en-US" dirty="0">
              <a:solidFill>
                <a:srgbClr val="524F50"/>
              </a:solidFill>
            </a:endParaRPr>
          </a:p>
          <a:p>
            <a:r>
              <a:rPr lang="en-US" dirty="0" smtClean="0">
                <a:solidFill>
                  <a:srgbClr val="524F50"/>
                </a:solidFill>
              </a:rPr>
              <a:t>General &amp; Vascular Surgery</a:t>
            </a:r>
            <a:endParaRPr lang="en-US" dirty="0">
              <a:solidFill>
                <a:srgbClr val="524F50"/>
              </a:solidFill>
            </a:endParaRPr>
          </a:p>
          <a:p>
            <a:r>
              <a:rPr lang="en-US" dirty="0">
                <a:solidFill>
                  <a:srgbClr val="524F50"/>
                </a:solidFill>
              </a:rPr>
              <a:t>Gynecology</a:t>
            </a:r>
          </a:p>
          <a:p>
            <a:r>
              <a:rPr lang="en-US" dirty="0" smtClean="0">
                <a:solidFill>
                  <a:srgbClr val="524F50"/>
                </a:solidFill>
              </a:rPr>
              <a:t>Ophthalmology</a:t>
            </a:r>
          </a:p>
          <a:p>
            <a:r>
              <a:rPr lang="en-US" dirty="0" smtClean="0">
                <a:solidFill>
                  <a:srgbClr val="524F50"/>
                </a:solidFill>
              </a:rPr>
              <a:t>Orthopedics</a:t>
            </a:r>
          </a:p>
          <a:p>
            <a:r>
              <a:rPr lang="en-US" dirty="0" smtClean="0">
                <a:solidFill>
                  <a:srgbClr val="524F50"/>
                </a:solidFill>
              </a:rPr>
              <a:t>Urology</a:t>
            </a:r>
            <a:endParaRPr lang="en-US" dirty="0">
              <a:solidFill>
                <a:srgbClr val="524F50"/>
              </a:solidFill>
            </a:endParaRPr>
          </a:p>
        </p:txBody>
      </p:sp>
      <p:cxnSp>
        <p:nvCxnSpPr>
          <p:cNvPr id="9" name="Straight Connector 8"/>
          <p:cNvCxnSpPr/>
          <p:nvPr/>
        </p:nvCxnSpPr>
        <p:spPr>
          <a:xfrm>
            <a:off x="586394" y="902645"/>
            <a:ext cx="8557606"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MIssion Bernal Services"/>
          <p:cNvSpPr>
            <a:spLocks noGrp="1"/>
          </p:cNvSpPr>
          <p:nvPr>
            <p:ph type="title"/>
          </p:nvPr>
        </p:nvSpPr>
        <p:spPr>
          <a:xfrm>
            <a:off x="623888" y="299982"/>
            <a:ext cx="7886700" cy="709667"/>
          </a:xfrm>
        </p:spPr>
        <p:txBody>
          <a:bodyPr>
            <a:normAutofit/>
          </a:bodyPr>
          <a:lstStyle/>
          <a:p>
            <a:r>
              <a:rPr lang="en-US" dirty="0"/>
              <a:t>Mission </a:t>
            </a:r>
            <a:r>
              <a:rPr lang="en-US" dirty="0" smtClean="0"/>
              <a:t>Bernal: Services I</a:t>
            </a:r>
            <a:endParaRPr lang="en-US" dirty="0"/>
          </a:p>
        </p:txBody>
      </p:sp>
      <p:sp>
        <p:nvSpPr>
          <p:cNvPr id="2" name="TextBox 1"/>
          <p:cNvSpPr txBox="1"/>
          <p:nvPr/>
        </p:nvSpPr>
        <p:spPr>
          <a:xfrm>
            <a:off x="652549" y="1037178"/>
            <a:ext cx="4492978" cy="377416"/>
          </a:xfrm>
          <a:prstGeom prst="rect">
            <a:avLst/>
          </a:prstGeom>
          <a:noFill/>
        </p:spPr>
        <p:txBody>
          <a:bodyPr wrap="square" rtlCol="0">
            <a:noAutofit/>
          </a:bodyPr>
          <a:lstStyle/>
          <a:p>
            <a:r>
              <a:rPr lang="en-US" sz="2400" dirty="0">
                <a:solidFill>
                  <a:srgbClr val="008599"/>
                </a:solidFill>
              </a:rPr>
              <a:t>Medical Services</a:t>
            </a:r>
          </a:p>
          <a:p>
            <a:endParaRPr lang="en-US" dirty="0"/>
          </a:p>
        </p:txBody>
      </p:sp>
      <p:sp>
        <p:nvSpPr>
          <p:cNvPr id="10" name="TextBox 9"/>
          <p:cNvSpPr txBox="1"/>
          <p:nvPr/>
        </p:nvSpPr>
        <p:spPr>
          <a:xfrm>
            <a:off x="652549" y="2375421"/>
            <a:ext cx="4492978" cy="371077"/>
          </a:xfrm>
          <a:prstGeom prst="rect">
            <a:avLst/>
          </a:prstGeom>
          <a:noFill/>
        </p:spPr>
        <p:txBody>
          <a:bodyPr wrap="square" rtlCol="0">
            <a:noAutofit/>
          </a:bodyPr>
          <a:lstStyle/>
          <a:p>
            <a:r>
              <a:rPr lang="en-US" sz="2400" dirty="0" smtClean="0">
                <a:solidFill>
                  <a:srgbClr val="008599"/>
                </a:solidFill>
              </a:rPr>
              <a:t>Surgical </a:t>
            </a:r>
            <a:r>
              <a:rPr lang="en-US" sz="2400" dirty="0">
                <a:solidFill>
                  <a:srgbClr val="008599"/>
                </a:solidFill>
              </a:rPr>
              <a:t>Services</a:t>
            </a:r>
          </a:p>
          <a:p>
            <a:endParaRPr lang="en-US" dirty="0"/>
          </a:p>
        </p:txBody>
      </p:sp>
      <p:sp>
        <p:nvSpPr>
          <p:cNvPr id="8" name="TextBox 7"/>
          <p:cNvSpPr txBox="1"/>
          <p:nvPr/>
        </p:nvSpPr>
        <p:spPr>
          <a:xfrm>
            <a:off x="652549" y="3980478"/>
            <a:ext cx="4492978" cy="371077"/>
          </a:xfrm>
          <a:prstGeom prst="rect">
            <a:avLst/>
          </a:prstGeom>
          <a:noFill/>
        </p:spPr>
        <p:txBody>
          <a:bodyPr wrap="square" rtlCol="0">
            <a:noAutofit/>
          </a:bodyPr>
          <a:lstStyle/>
          <a:p>
            <a:r>
              <a:rPr lang="en-US" sz="2400" dirty="0" smtClean="0">
                <a:solidFill>
                  <a:srgbClr val="008599"/>
                </a:solidFill>
              </a:rPr>
              <a:t>Obstetrics</a:t>
            </a:r>
            <a:endParaRPr lang="en-US" dirty="0"/>
          </a:p>
        </p:txBody>
      </p:sp>
      <p:sp>
        <p:nvSpPr>
          <p:cNvPr id="11" name="MBS Text"/>
          <p:cNvSpPr txBox="1"/>
          <p:nvPr/>
        </p:nvSpPr>
        <p:spPr>
          <a:xfrm>
            <a:off x="652549" y="1427388"/>
            <a:ext cx="8164073" cy="547328"/>
          </a:xfrm>
          <a:prstGeom prst="rect">
            <a:avLst/>
          </a:prstGeom>
          <a:noFill/>
        </p:spPr>
        <p:txBody>
          <a:bodyPr wrap="square" lIns="91425" tIns="45712" rIns="91425" bIns="45712" numCol="2" spcCol="274320" rtlCol="0">
            <a:noAutofit/>
          </a:bodyPr>
          <a:lstStyle/>
          <a:p>
            <a:r>
              <a:rPr lang="en-US" dirty="0" smtClean="0">
                <a:solidFill>
                  <a:srgbClr val="524F50"/>
                </a:solidFill>
              </a:rPr>
              <a:t>Critical Care</a:t>
            </a:r>
            <a:endParaRPr lang="en-US" dirty="0">
              <a:solidFill>
                <a:srgbClr val="524F50"/>
              </a:solidFill>
            </a:endParaRPr>
          </a:p>
          <a:p>
            <a:r>
              <a:rPr lang="en-US" dirty="0" smtClean="0">
                <a:solidFill>
                  <a:srgbClr val="524F50"/>
                </a:solidFill>
              </a:rPr>
              <a:t>General </a:t>
            </a:r>
            <a:r>
              <a:rPr lang="en-US" dirty="0">
                <a:solidFill>
                  <a:srgbClr val="524F50"/>
                </a:solidFill>
              </a:rPr>
              <a:t>Medicine</a:t>
            </a:r>
          </a:p>
          <a:p>
            <a:r>
              <a:rPr lang="en-US" dirty="0">
                <a:solidFill>
                  <a:srgbClr val="524F50"/>
                </a:solidFill>
              </a:rPr>
              <a:t>Geriatrics </a:t>
            </a:r>
            <a:endParaRPr lang="en-US" dirty="0" smtClean="0">
              <a:solidFill>
                <a:srgbClr val="524F50"/>
              </a:solidFill>
            </a:endParaRPr>
          </a:p>
          <a:p>
            <a:r>
              <a:rPr lang="en-US" dirty="0" smtClean="0">
                <a:solidFill>
                  <a:srgbClr val="524F50"/>
                </a:solidFill>
              </a:rPr>
              <a:t>Medical Sub-Specialties</a:t>
            </a:r>
            <a:endParaRPr lang="en-US" sz="2400" dirty="0">
              <a:solidFill>
                <a:srgbClr val="524F50"/>
              </a:solidFill>
            </a:endParaRPr>
          </a:p>
        </p:txBody>
      </p:sp>
    </p:spTree>
    <p:extLst>
      <p:ext uri="{BB962C8B-B14F-4D97-AF65-F5344CB8AC3E}">
        <p14:creationId xmlns:p14="http://schemas.microsoft.com/office/powerpoint/2010/main" val="2193392966"/>
      </p:ext>
    </p:extLst>
  </p:cSld>
  <p:clrMapOvr>
    <a:masterClrMapping/>
  </p:clrMapOvr>
  <p:transition>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White plate"/>
          <p:cNvSpPr/>
          <p:nvPr/>
        </p:nvSpPr>
        <p:spPr>
          <a:xfrm>
            <a:off x="0" y="0"/>
            <a:ext cx="9144845" cy="5145766"/>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Warren and ..."/>
          <p:cNvSpPr/>
          <p:nvPr/>
        </p:nvSpPr>
        <p:spPr>
          <a:xfrm>
            <a:off x="233079" y="2720060"/>
            <a:ext cx="5999923" cy="584759"/>
          </a:xfrm>
          <a:prstGeom prst="rect">
            <a:avLst/>
          </a:prstGeom>
        </p:spPr>
        <p:txBody>
          <a:bodyPr wrap="square" lIns="91425" tIns="45712" rIns="91425" bIns="45712">
            <a:spAutoFit/>
          </a:bodyPr>
          <a:lstStyle/>
          <a:p>
            <a:r>
              <a:rPr lang="en-US" dirty="0">
                <a:solidFill>
                  <a:schemeClr val="bg1"/>
                </a:solidFill>
              </a:rPr>
              <a:t>with </a:t>
            </a:r>
            <a:r>
              <a:rPr lang="en-US" b="1" dirty="0">
                <a:solidFill>
                  <a:schemeClr val="bg1"/>
                </a:solidFill>
              </a:rPr>
              <a:t>Dr. Warren Browner, CEO </a:t>
            </a:r>
          </a:p>
          <a:p>
            <a:r>
              <a:rPr lang="en-US" dirty="0">
                <a:solidFill>
                  <a:schemeClr val="bg1"/>
                </a:solidFill>
              </a:rPr>
              <a:t>and </a:t>
            </a:r>
            <a:r>
              <a:rPr lang="en-US" b="1" dirty="0" smtClean="0">
                <a:solidFill>
                  <a:schemeClr val="bg1"/>
                </a:solidFill>
              </a:rPr>
              <a:t>Diane Petruzzella, VP of Surgical Services</a:t>
            </a:r>
          </a:p>
        </p:txBody>
      </p:sp>
      <p:sp>
        <p:nvSpPr>
          <p:cNvPr id="8" name="TownHall"/>
          <p:cNvSpPr txBox="1"/>
          <p:nvPr/>
        </p:nvSpPr>
        <p:spPr>
          <a:xfrm>
            <a:off x="156880" y="1829699"/>
            <a:ext cx="5181600" cy="915701"/>
          </a:xfrm>
          <a:prstGeom prst="rect">
            <a:avLst/>
          </a:prstGeom>
          <a:noFill/>
        </p:spPr>
        <p:txBody>
          <a:bodyPr wrap="square" rtlCol="0">
            <a:spAutoFit/>
          </a:bodyPr>
          <a:lstStyle/>
          <a:p>
            <a:r>
              <a:rPr lang="en-US" sz="6600" dirty="0" smtClean="0">
                <a:solidFill>
                  <a:schemeClr val="bg1"/>
                </a:solidFill>
                <a:latin typeface="Arial" pitchFamily="34" charset="0"/>
                <a:cs typeface="Arial" pitchFamily="34" charset="0"/>
              </a:rPr>
              <a:t>TOWN HALL</a:t>
            </a:r>
            <a:endParaRPr lang="en-US" sz="3600" b="1" dirty="0">
              <a:solidFill>
                <a:schemeClr val="bg1"/>
              </a:solidFill>
              <a:latin typeface="Arial" pitchFamily="34" charset="0"/>
              <a:cs typeface="Arial" pitchFamily="34" charset="0"/>
            </a:endParaRPr>
          </a:p>
        </p:txBody>
      </p:sp>
      <p:sp>
        <p:nvSpPr>
          <p:cNvPr id="9" name="Fall 2017 CEO"/>
          <p:cNvSpPr txBox="1"/>
          <p:nvPr/>
        </p:nvSpPr>
        <p:spPr>
          <a:xfrm>
            <a:off x="156880" y="1141227"/>
            <a:ext cx="4724400" cy="1077218"/>
          </a:xfrm>
          <a:prstGeom prst="rect">
            <a:avLst/>
          </a:prstGeom>
          <a:noFill/>
        </p:spPr>
        <p:txBody>
          <a:bodyPr wrap="square" rtlCol="0">
            <a:spAutoFit/>
          </a:bodyPr>
          <a:lstStyle/>
          <a:p>
            <a:r>
              <a:rPr lang="en-US" sz="1200" dirty="0" smtClean="0">
                <a:solidFill>
                  <a:schemeClr val="bg1"/>
                </a:solidFill>
                <a:latin typeface="Arial" pitchFamily="34" charset="0"/>
                <a:cs typeface="Arial" pitchFamily="34" charset="0"/>
              </a:rPr>
              <a:t>  </a:t>
            </a:r>
            <a:r>
              <a:rPr lang="en-US" sz="1200" dirty="0" smtClean="0">
                <a:solidFill>
                  <a:schemeClr val="bg1"/>
                </a:solidFill>
                <a:latin typeface="Arial" pitchFamily="34" charset="0"/>
                <a:cs typeface="Arial" pitchFamily="34" charset="0"/>
              </a:rPr>
              <a:t>February 2018</a:t>
            </a:r>
            <a:r>
              <a:rPr lang="en-US" sz="1600" b="1" dirty="0" smtClean="0">
                <a:solidFill>
                  <a:schemeClr val="bg1"/>
                </a:solidFill>
                <a:latin typeface="Arial" pitchFamily="34" charset="0"/>
                <a:cs typeface="Arial" pitchFamily="34" charset="0"/>
              </a:rPr>
              <a:t> </a:t>
            </a:r>
            <a:endParaRPr lang="en-US" sz="3200" b="1" dirty="0" smtClean="0">
              <a:solidFill>
                <a:schemeClr val="bg1"/>
              </a:solidFill>
              <a:latin typeface="Arial" pitchFamily="34" charset="0"/>
              <a:cs typeface="Arial" pitchFamily="34" charset="0"/>
            </a:endParaRPr>
          </a:p>
          <a:p>
            <a:pPr>
              <a:lnSpc>
                <a:spcPct val="80000"/>
              </a:lnSpc>
            </a:pPr>
            <a:r>
              <a:rPr lang="en-US" sz="6000" b="1" dirty="0" smtClean="0">
                <a:solidFill>
                  <a:schemeClr val="bg1"/>
                </a:solidFill>
                <a:latin typeface="Arial" pitchFamily="34" charset="0"/>
                <a:cs typeface="Arial" pitchFamily="34" charset="0"/>
              </a:rPr>
              <a:t>CEO</a:t>
            </a:r>
            <a:endParaRPr lang="en-US" sz="11500" b="1" dirty="0" smtClean="0">
              <a:solidFill>
                <a:schemeClr val="bg1"/>
              </a:solidFill>
              <a:latin typeface="Arial" pitchFamily="34" charset="0"/>
              <a:cs typeface="Arial" pitchFamily="34" charset="0"/>
            </a:endParaRPr>
          </a:p>
        </p:txBody>
      </p:sp>
      <p:sp>
        <p:nvSpPr>
          <p:cNvPr id="10" name="Todays"/>
          <p:cNvSpPr txBox="1"/>
          <p:nvPr/>
        </p:nvSpPr>
        <p:spPr>
          <a:xfrm>
            <a:off x="2241884" y="886693"/>
            <a:ext cx="6629400" cy="3262432"/>
          </a:xfrm>
          <a:prstGeom prst="rect">
            <a:avLst/>
          </a:prstGeom>
          <a:noFill/>
          <a:ln w="9525">
            <a:noFill/>
          </a:ln>
        </p:spPr>
        <p:txBody>
          <a:bodyPr wrap="square" lIns="182880" tIns="91440" rIns="182880" bIns="182880" rtlCol="0">
            <a:spAutoFit/>
          </a:bodyPr>
          <a:lstStyle/>
          <a:p>
            <a:pPr algn="ctr"/>
            <a:r>
              <a:rPr lang="en-US" sz="5400" dirty="0" smtClean="0">
                <a:solidFill>
                  <a:srgbClr val="524F50"/>
                </a:solidFill>
                <a:latin typeface="Minion Pro" panose="02040503050306020203" pitchFamily="18" charset="0"/>
              </a:rPr>
              <a:t>Today’s Program</a:t>
            </a:r>
            <a:endParaRPr lang="en-US" sz="5400" dirty="0">
              <a:solidFill>
                <a:srgbClr val="524F50"/>
              </a:solidFill>
              <a:latin typeface="Minion Pro" panose="02040503050306020203" pitchFamily="18" charset="0"/>
            </a:endParaRPr>
          </a:p>
          <a:p>
            <a:pPr algn="ctr"/>
            <a:r>
              <a:rPr lang="en-US" sz="2000" dirty="0" smtClean="0">
                <a:solidFill>
                  <a:srgbClr val="008599"/>
                </a:solidFill>
              </a:rPr>
              <a:t>Services Locations</a:t>
            </a:r>
          </a:p>
          <a:p>
            <a:pPr algn="ctr"/>
            <a:r>
              <a:rPr lang="en-US" sz="2000" dirty="0" smtClean="0">
                <a:solidFill>
                  <a:srgbClr val="008599"/>
                </a:solidFill>
              </a:rPr>
              <a:t>New Patient Welcome Video</a:t>
            </a:r>
          </a:p>
          <a:p>
            <a:pPr algn="ctr"/>
            <a:r>
              <a:rPr lang="en-US" sz="2000" dirty="0" smtClean="0">
                <a:solidFill>
                  <a:srgbClr val="008599"/>
                </a:solidFill>
              </a:rPr>
              <a:t>Performance—Quality Dashboard</a:t>
            </a:r>
          </a:p>
          <a:p>
            <a:pPr algn="ctr"/>
            <a:r>
              <a:rPr lang="en-US" sz="2000" dirty="0" smtClean="0">
                <a:solidFill>
                  <a:srgbClr val="008599"/>
                </a:solidFill>
              </a:rPr>
              <a:t>Teeing up the Moves</a:t>
            </a:r>
          </a:p>
          <a:p>
            <a:pPr algn="ctr"/>
            <a:r>
              <a:rPr lang="en-US" sz="2000" dirty="0" smtClean="0">
                <a:solidFill>
                  <a:srgbClr val="008599"/>
                </a:solidFill>
              </a:rPr>
              <a:t>Helping you with the transition</a:t>
            </a:r>
          </a:p>
          <a:p>
            <a:pPr algn="ctr"/>
            <a:r>
              <a:rPr lang="en-US" sz="2000" dirty="0" smtClean="0">
                <a:solidFill>
                  <a:srgbClr val="008599"/>
                </a:solidFill>
              </a:rPr>
              <a:t>Campus Stars</a:t>
            </a:r>
          </a:p>
          <a:p>
            <a:pPr algn="ctr"/>
            <a:r>
              <a:rPr lang="en-US" sz="2000" dirty="0" smtClean="0">
                <a:solidFill>
                  <a:srgbClr val="008599"/>
                </a:solidFill>
              </a:rPr>
              <a:t>Community Program Profile</a:t>
            </a:r>
            <a:endParaRPr lang="en-US" sz="2000" dirty="0">
              <a:solidFill>
                <a:srgbClr val="008599"/>
              </a:solidFill>
            </a:endParaRPr>
          </a:p>
        </p:txBody>
      </p:sp>
      <p:pic>
        <p:nvPicPr>
          <p:cNvPr id="4" name="On the Roa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96473">
            <a:off x="4731087" y="205777"/>
            <a:ext cx="3974413" cy="10353347"/>
          </a:xfrm>
          <a:prstGeom prst="rect">
            <a:avLst/>
          </a:prstGeom>
          <a:effectLst>
            <a:outerShdw blurRad="254000" dist="241300" dir="4680000" algn="t" rotWithShape="0">
              <a:prstClr val="black">
                <a:alpha val="50000"/>
              </a:prstClr>
            </a:outerShdw>
          </a:effectLst>
        </p:spPr>
      </p:pic>
    </p:spTree>
    <p:extLst>
      <p:ext uri="{BB962C8B-B14F-4D97-AF65-F5344CB8AC3E}">
        <p14:creationId xmlns:p14="http://schemas.microsoft.com/office/powerpoint/2010/main" val="1483870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8" accel="42000" fill="hold" grpId="0" nodeType="clickEffect">
                                  <p:stCondLst>
                                    <p:cond delay="800"/>
                                  </p:stCondLst>
                                  <p:childTnLst>
                                    <p:anim calcmode="lin" valueType="num">
                                      <p:cBhvr additive="base">
                                        <p:cTn id="11" dur="2200"/>
                                        <p:tgtEl>
                                          <p:spTgt spid="9"/>
                                        </p:tgtEl>
                                        <p:attrNameLst>
                                          <p:attrName>ppt_x</p:attrName>
                                        </p:attrNameLst>
                                      </p:cBhvr>
                                      <p:tavLst>
                                        <p:tav tm="0">
                                          <p:val>
                                            <p:strVal val="ppt_x"/>
                                          </p:val>
                                        </p:tav>
                                        <p:tav tm="100000">
                                          <p:val>
                                            <p:strVal val="0-ppt_w/2"/>
                                          </p:val>
                                        </p:tav>
                                      </p:tavLst>
                                    </p:anim>
                                    <p:anim calcmode="lin" valueType="num">
                                      <p:cBhvr additive="base">
                                        <p:cTn id="12" dur="2200"/>
                                        <p:tgtEl>
                                          <p:spTgt spid="9"/>
                                        </p:tgtEl>
                                        <p:attrNameLst>
                                          <p:attrName>ppt_y</p:attrName>
                                        </p:attrNameLst>
                                      </p:cBhvr>
                                      <p:tavLst>
                                        <p:tav tm="0">
                                          <p:val>
                                            <p:strVal val="ppt_y"/>
                                          </p:val>
                                        </p:tav>
                                        <p:tav tm="100000">
                                          <p:val>
                                            <p:strVal val="ppt_y"/>
                                          </p:val>
                                        </p:tav>
                                      </p:tavLst>
                                    </p:anim>
                                    <p:set>
                                      <p:cBhvr>
                                        <p:cTn id="13" dur="1" fill="hold">
                                          <p:stCondLst>
                                            <p:cond delay="2199"/>
                                          </p:stCondLst>
                                        </p:cTn>
                                        <p:tgtEl>
                                          <p:spTgt spid="9"/>
                                        </p:tgtEl>
                                        <p:attrNameLst>
                                          <p:attrName>style.visibility</p:attrName>
                                        </p:attrNameLst>
                                      </p:cBhvr>
                                      <p:to>
                                        <p:strVal val="hidden"/>
                                      </p:to>
                                    </p:set>
                                  </p:childTnLst>
                                </p:cTn>
                              </p:par>
                              <p:par>
                                <p:cTn id="14" presetID="2" presetClass="exit" presetSubtype="8" accel="42000" fill="hold" grpId="0" nodeType="withEffect">
                                  <p:stCondLst>
                                    <p:cond delay="1000"/>
                                  </p:stCondLst>
                                  <p:childTnLst>
                                    <p:anim calcmode="lin" valueType="num">
                                      <p:cBhvr additive="base">
                                        <p:cTn id="15" dur="1500"/>
                                        <p:tgtEl>
                                          <p:spTgt spid="8"/>
                                        </p:tgtEl>
                                        <p:attrNameLst>
                                          <p:attrName>ppt_x</p:attrName>
                                        </p:attrNameLst>
                                      </p:cBhvr>
                                      <p:tavLst>
                                        <p:tav tm="0">
                                          <p:val>
                                            <p:strVal val="ppt_x"/>
                                          </p:val>
                                        </p:tav>
                                        <p:tav tm="100000">
                                          <p:val>
                                            <p:strVal val="0-ppt_w/2"/>
                                          </p:val>
                                        </p:tav>
                                      </p:tavLst>
                                    </p:anim>
                                    <p:anim calcmode="lin" valueType="num">
                                      <p:cBhvr additive="base">
                                        <p:cTn id="16" dur="1500"/>
                                        <p:tgtEl>
                                          <p:spTgt spid="8"/>
                                        </p:tgtEl>
                                        <p:attrNameLst>
                                          <p:attrName>ppt_y</p:attrName>
                                        </p:attrNameLst>
                                      </p:cBhvr>
                                      <p:tavLst>
                                        <p:tav tm="0">
                                          <p:val>
                                            <p:strVal val="ppt_y"/>
                                          </p:val>
                                        </p:tav>
                                        <p:tav tm="100000">
                                          <p:val>
                                            <p:strVal val="ppt_y"/>
                                          </p:val>
                                        </p:tav>
                                      </p:tavLst>
                                    </p:anim>
                                    <p:set>
                                      <p:cBhvr>
                                        <p:cTn id="17" dur="1" fill="hold">
                                          <p:stCondLst>
                                            <p:cond delay="1499"/>
                                          </p:stCondLst>
                                        </p:cTn>
                                        <p:tgtEl>
                                          <p:spTgt spid="8"/>
                                        </p:tgtEl>
                                        <p:attrNameLst>
                                          <p:attrName>style.visibility</p:attrName>
                                        </p:attrNameLst>
                                      </p:cBhvr>
                                      <p:to>
                                        <p:strVal val="hidden"/>
                                      </p:to>
                                    </p:set>
                                  </p:childTnLst>
                                </p:cTn>
                              </p:par>
                              <p:par>
                                <p:cTn id="18" presetID="2" presetClass="exit" presetSubtype="8" accel="42000" fill="hold" grpId="0" nodeType="withEffect">
                                  <p:stCondLst>
                                    <p:cond delay="900"/>
                                  </p:stCondLst>
                                  <p:childTnLst>
                                    <p:anim calcmode="lin" valueType="num">
                                      <p:cBhvr additive="base">
                                        <p:cTn id="19" dur="1900"/>
                                        <p:tgtEl>
                                          <p:spTgt spid="6"/>
                                        </p:tgtEl>
                                        <p:attrNameLst>
                                          <p:attrName>ppt_x</p:attrName>
                                        </p:attrNameLst>
                                      </p:cBhvr>
                                      <p:tavLst>
                                        <p:tav tm="0">
                                          <p:val>
                                            <p:strVal val="ppt_x"/>
                                          </p:val>
                                        </p:tav>
                                        <p:tav tm="100000">
                                          <p:val>
                                            <p:strVal val="0-ppt_w/2"/>
                                          </p:val>
                                        </p:tav>
                                      </p:tavLst>
                                    </p:anim>
                                    <p:anim calcmode="lin" valueType="num">
                                      <p:cBhvr additive="base">
                                        <p:cTn id="20" dur="1900"/>
                                        <p:tgtEl>
                                          <p:spTgt spid="6"/>
                                        </p:tgtEl>
                                        <p:attrNameLst>
                                          <p:attrName>ppt_y</p:attrName>
                                        </p:attrNameLst>
                                      </p:cBhvr>
                                      <p:tavLst>
                                        <p:tav tm="0">
                                          <p:val>
                                            <p:strVal val="ppt_y"/>
                                          </p:val>
                                        </p:tav>
                                        <p:tav tm="100000">
                                          <p:val>
                                            <p:strVal val="ppt_y"/>
                                          </p:val>
                                        </p:tav>
                                      </p:tavLst>
                                    </p:anim>
                                    <p:set>
                                      <p:cBhvr>
                                        <p:cTn id="21" dur="1" fill="hold">
                                          <p:stCondLst>
                                            <p:cond delay="1899"/>
                                          </p:stCondLst>
                                        </p:cTn>
                                        <p:tgtEl>
                                          <p:spTgt spid="6"/>
                                        </p:tgtEl>
                                        <p:attrNameLst>
                                          <p:attrName>style.visibility</p:attrName>
                                        </p:attrNameLst>
                                      </p:cBhvr>
                                      <p:to>
                                        <p:strVal val="hidden"/>
                                      </p:to>
                                    </p:set>
                                  </p:childTnLst>
                                </p:cTn>
                              </p:par>
                              <p:par>
                                <p:cTn id="22" presetID="63" presetClass="path" presetSubtype="0" accel="50000" decel="50000" fill="hold" nodeType="withEffect">
                                  <p:stCondLst>
                                    <p:cond delay="500"/>
                                  </p:stCondLst>
                                  <p:childTnLst>
                                    <p:animMotion origin="layout" path="M -2.22222E-6 3.7037E-6 L -0.56771 0.08796 " pathEditMode="relative" rAng="0" ptsTypes="AA">
                                      <p:cBhvr>
                                        <p:cTn id="23" dur="2800" fill="hold"/>
                                        <p:tgtEl>
                                          <p:spTgt spid="4"/>
                                        </p:tgtEl>
                                        <p:attrNameLst>
                                          <p:attrName>ppt_x</p:attrName>
                                          <p:attrName>ppt_y</p:attrName>
                                        </p:attrNameLst>
                                      </p:cBhvr>
                                      <p:rCtr x="-28385" y="4383"/>
                                    </p:animMotion>
                                  </p:childTnLst>
                                </p:cTn>
                              </p:par>
                              <p:par>
                                <p:cTn id="24" presetID="10" presetClass="entr" presetSubtype="0" fill="hold" grpId="0" nodeType="withEffect">
                                  <p:stCondLst>
                                    <p:cond delay="2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childTnLst>
                                </p:cTn>
                              </p:par>
                              <p:par>
                                <p:cTn id="27" presetID="10" presetClass="entr" presetSubtype="0" fill="hold" grpId="0" nodeType="withEffect">
                                  <p:stCondLst>
                                    <p:cond delay="18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8" grpId="0"/>
      <p:bldP spid="9"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BS Text"/>
          <p:cNvSpPr txBox="1"/>
          <p:nvPr/>
        </p:nvSpPr>
        <p:spPr>
          <a:xfrm>
            <a:off x="652549" y="3290050"/>
            <a:ext cx="8164073" cy="920703"/>
          </a:xfrm>
          <a:prstGeom prst="rect">
            <a:avLst/>
          </a:prstGeom>
          <a:noFill/>
        </p:spPr>
        <p:txBody>
          <a:bodyPr wrap="square" lIns="91425" tIns="45712" rIns="91425" bIns="45712" numCol="3" spcCol="274320" rtlCol="0">
            <a:noAutofit/>
          </a:bodyPr>
          <a:lstStyle/>
          <a:p>
            <a:r>
              <a:rPr lang="en-US" dirty="0">
                <a:solidFill>
                  <a:srgbClr val="524F50"/>
                </a:solidFill>
              </a:rPr>
              <a:t>Admin</a:t>
            </a:r>
          </a:p>
          <a:p>
            <a:r>
              <a:rPr lang="en-US" dirty="0">
                <a:solidFill>
                  <a:srgbClr val="524F50"/>
                </a:solidFill>
              </a:rPr>
              <a:t>Care Coordination</a:t>
            </a:r>
          </a:p>
          <a:p>
            <a:r>
              <a:rPr lang="en-US" dirty="0">
                <a:solidFill>
                  <a:srgbClr val="524F50"/>
                </a:solidFill>
              </a:rPr>
              <a:t>Clinical Research</a:t>
            </a:r>
          </a:p>
          <a:p>
            <a:r>
              <a:rPr lang="en-US" dirty="0">
                <a:solidFill>
                  <a:srgbClr val="524F50"/>
                </a:solidFill>
              </a:rPr>
              <a:t>Engineering</a:t>
            </a:r>
          </a:p>
          <a:p>
            <a:r>
              <a:rPr lang="en-US" dirty="0">
                <a:solidFill>
                  <a:srgbClr val="524F50"/>
                </a:solidFill>
              </a:rPr>
              <a:t>EVS Offices</a:t>
            </a:r>
          </a:p>
          <a:p>
            <a:r>
              <a:rPr lang="en-US" dirty="0">
                <a:solidFill>
                  <a:srgbClr val="524F50"/>
                </a:solidFill>
              </a:rPr>
              <a:t>Info </a:t>
            </a:r>
            <a:r>
              <a:rPr lang="en-US" dirty="0" smtClean="0">
                <a:solidFill>
                  <a:srgbClr val="524F50"/>
                </a:solidFill>
              </a:rPr>
              <a:t>Services</a:t>
            </a:r>
            <a:endParaRPr lang="en-US" dirty="0">
              <a:solidFill>
                <a:srgbClr val="524F50"/>
              </a:solidFill>
            </a:endParaRPr>
          </a:p>
          <a:p>
            <a:r>
              <a:rPr lang="en-US" dirty="0">
                <a:solidFill>
                  <a:srgbClr val="524F50"/>
                </a:solidFill>
              </a:rPr>
              <a:t>Interpreter Services</a:t>
            </a:r>
          </a:p>
          <a:p>
            <a:r>
              <a:rPr lang="en-US" dirty="0" smtClean="0">
                <a:solidFill>
                  <a:srgbClr val="524F50"/>
                </a:solidFill>
              </a:rPr>
              <a:t>Pharmacy</a:t>
            </a:r>
          </a:p>
          <a:p>
            <a:r>
              <a:rPr lang="en-US" dirty="0" smtClean="0">
                <a:solidFill>
                  <a:srgbClr val="524F50"/>
                </a:solidFill>
              </a:rPr>
              <a:t>Scheduling</a:t>
            </a:r>
            <a:endParaRPr lang="en-US" dirty="0">
              <a:solidFill>
                <a:srgbClr val="524F50"/>
              </a:solidFill>
            </a:endParaRPr>
          </a:p>
          <a:p>
            <a:r>
              <a:rPr lang="en-US" dirty="0">
                <a:solidFill>
                  <a:srgbClr val="524F50"/>
                </a:solidFill>
              </a:rPr>
              <a:t>Volunteer Office</a:t>
            </a:r>
          </a:p>
        </p:txBody>
      </p:sp>
      <p:cxnSp>
        <p:nvCxnSpPr>
          <p:cNvPr id="9" name="Straight Connector 8"/>
          <p:cNvCxnSpPr/>
          <p:nvPr/>
        </p:nvCxnSpPr>
        <p:spPr>
          <a:xfrm>
            <a:off x="586394" y="902645"/>
            <a:ext cx="8557606"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MIssion Bernal Services"/>
          <p:cNvSpPr>
            <a:spLocks noGrp="1"/>
          </p:cNvSpPr>
          <p:nvPr>
            <p:ph type="title"/>
          </p:nvPr>
        </p:nvSpPr>
        <p:spPr>
          <a:xfrm>
            <a:off x="623888" y="299982"/>
            <a:ext cx="7886700" cy="709667"/>
          </a:xfrm>
        </p:spPr>
        <p:txBody>
          <a:bodyPr>
            <a:normAutofit/>
          </a:bodyPr>
          <a:lstStyle/>
          <a:p>
            <a:r>
              <a:rPr lang="en-US" dirty="0" smtClean="0"/>
              <a:t>Mission Bernal: Services II</a:t>
            </a:r>
            <a:endParaRPr lang="en-US" dirty="0"/>
          </a:p>
        </p:txBody>
      </p:sp>
      <p:sp>
        <p:nvSpPr>
          <p:cNvPr id="2" name="TextBox 1"/>
          <p:cNvSpPr txBox="1"/>
          <p:nvPr/>
        </p:nvSpPr>
        <p:spPr>
          <a:xfrm>
            <a:off x="652549" y="2922419"/>
            <a:ext cx="5477318" cy="377416"/>
          </a:xfrm>
          <a:prstGeom prst="rect">
            <a:avLst/>
          </a:prstGeom>
          <a:noFill/>
        </p:spPr>
        <p:txBody>
          <a:bodyPr wrap="square" rtlCol="0">
            <a:noAutofit/>
          </a:bodyPr>
          <a:lstStyle/>
          <a:p>
            <a:r>
              <a:rPr lang="en-US" sz="2400" dirty="0" smtClean="0">
                <a:solidFill>
                  <a:srgbClr val="008599"/>
                </a:solidFill>
              </a:rPr>
              <a:t>Support/Admin Services</a:t>
            </a:r>
            <a:endParaRPr lang="en-US" dirty="0"/>
          </a:p>
        </p:txBody>
      </p:sp>
      <p:sp>
        <p:nvSpPr>
          <p:cNvPr id="12" name="MBS Text"/>
          <p:cNvSpPr txBox="1"/>
          <p:nvPr/>
        </p:nvSpPr>
        <p:spPr>
          <a:xfrm>
            <a:off x="652548" y="1403109"/>
            <a:ext cx="8164074" cy="1217192"/>
          </a:xfrm>
          <a:prstGeom prst="rect">
            <a:avLst/>
          </a:prstGeom>
          <a:noFill/>
        </p:spPr>
        <p:txBody>
          <a:bodyPr wrap="square" lIns="91425" tIns="45712" rIns="91425" bIns="45712" numCol="3" spcCol="274320" rtlCol="0">
            <a:noAutofit/>
          </a:bodyPr>
          <a:lstStyle/>
          <a:p>
            <a:r>
              <a:rPr lang="en-US" dirty="0" smtClean="0">
                <a:solidFill>
                  <a:srgbClr val="524F50"/>
                </a:solidFill>
              </a:rPr>
              <a:t>Emergency </a:t>
            </a:r>
          </a:p>
          <a:p>
            <a:r>
              <a:rPr lang="en-US" dirty="0" smtClean="0">
                <a:solidFill>
                  <a:srgbClr val="524F50"/>
                </a:solidFill>
              </a:rPr>
              <a:t>Antepartum Testing </a:t>
            </a:r>
          </a:p>
          <a:p>
            <a:r>
              <a:rPr lang="en-US" dirty="0" smtClean="0">
                <a:solidFill>
                  <a:srgbClr val="524F50"/>
                </a:solidFill>
              </a:rPr>
              <a:t>Breast Health</a:t>
            </a:r>
          </a:p>
          <a:p>
            <a:r>
              <a:rPr lang="en-US" dirty="0" smtClean="0">
                <a:solidFill>
                  <a:srgbClr val="524F50"/>
                </a:solidFill>
              </a:rPr>
              <a:t>Cardiac Rehab</a:t>
            </a:r>
          </a:p>
          <a:p>
            <a:r>
              <a:rPr lang="en-US" dirty="0" smtClean="0">
                <a:solidFill>
                  <a:srgbClr val="524F50"/>
                </a:solidFill>
              </a:rPr>
              <a:t>Chapel</a:t>
            </a:r>
          </a:p>
          <a:p>
            <a:r>
              <a:rPr lang="en-US" dirty="0" smtClean="0">
                <a:solidFill>
                  <a:srgbClr val="524F50"/>
                </a:solidFill>
              </a:rPr>
              <a:t>Diabetes Center</a:t>
            </a:r>
          </a:p>
          <a:p>
            <a:r>
              <a:rPr lang="en-US" dirty="0" smtClean="0">
                <a:solidFill>
                  <a:srgbClr val="524F50"/>
                </a:solidFill>
              </a:rPr>
              <a:t>Non-Invasive Cardiology </a:t>
            </a:r>
          </a:p>
          <a:p>
            <a:r>
              <a:rPr lang="en-US" dirty="0" smtClean="0">
                <a:solidFill>
                  <a:srgbClr val="524F50"/>
                </a:solidFill>
              </a:rPr>
              <a:t>Lab/Pathology</a:t>
            </a:r>
          </a:p>
          <a:p>
            <a:r>
              <a:rPr lang="en-US" dirty="0" smtClean="0">
                <a:solidFill>
                  <a:srgbClr val="524F50"/>
                </a:solidFill>
              </a:rPr>
              <a:t>Newborn Connections</a:t>
            </a:r>
          </a:p>
          <a:p>
            <a:r>
              <a:rPr lang="en-US" dirty="0" smtClean="0">
                <a:solidFill>
                  <a:srgbClr val="524F50"/>
                </a:solidFill>
              </a:rPr>
              <a:t>Pulmonary Function Lab</a:t>
            </a:r>
          </a:p>
          <a:p>
            <a:r>
              <a:rPr lang="en-US" dirty="0">
                <a:solidFill>
                  <a:srgbClr val="524F50"/>
                </a:solidFill>
              </a:rPr>
              <a:t>Pulmonary Rehab</a:t>
            </a:r>
          </a:p>
          <a:p>
            <a:r>
              <a:rPr lang="en-US" dirty="0" smtClean="0">
                <a:solidFill>
                  <a:srgbClr val="524F50"/>
                </a:solidFill>
              </a:rPr>
              <a:t>Specialty Clinic &amp; HCC</a:t>
            </a:r>
            <a:endParaRPr lang="en-US" dirty="0">
              <a:solidFill>
                <a:srgbClr val="524F50"/>
              </a:solidFill>
            </a:endParaRPr>
          </a:p>
          <a:p>
            <a:r>
              <a:rPr lang="en-US" dirty="0" smtClean="0">
                <a:solidFill>
                  <a:srgbClr val="524F50"/>
                </a:solidFill>
              </a:rPr>
              <a:t>Radiology</a:t>
            </a:r>
            <a:endParaRPr lang="en-US" dirty="0">
              <a:solidFill>
                <a:srgbClr val="524F50"/>
              </a:solidFill>
            </a:endParaRPr>
          </a:p>
        </p:txBody>
      </p:sp>
      <p:sp>
        <p:nvSpPr>
          <p:cNvPr id="14" name="TextBox 13"/>
          <p:cNvSpPr txBox="1"/>
          <p:nvPr/>
        </p:nvSpPr>
        <p:spPr>
          <a:xfrm>
            <a:off x="652549" y="1037178"/>
            <a:ext cx="7204518" cy="371077"/>
          </a:xfrm>
          <a:prstGeom prst="rect">
            <a:avLst/>
          </a:prstGeom>
          <a:noFill/>
        </p:spPr>
        <p:txBody>
          <a:bodyPr wrap="square" rtlCol="0">
            <a:noAutofit/>
          </a:bodyPr>
          <a:lstStyle/>
          <a:p>
            <a:r>
              <a:rPr lang="en-US" sz="2400" dirty="0">
                <a:solidFill>
                  <a:srgbClr val="008599"/>
                </a:solidFill>
              </a:rPr>
              <a:t>Additional Patient </a:t>
            </a:r>
            <a:r>
              <a:rPr lang="en-US" sz="2400" dirty="0" smtClean="0">
                <a:solidFill>
                  <a:srgbClr val="008599"/>
                </a:solidFill>
              </a:rPr>
              <a:t>Services</a:t>
            </a:r>
            <a:endParaRPr lang="en-US" sz="2400" dirty="0">
              <a:solidFill>
                <a:srgbClr val="008599"/>
              </a:solidFill>
            </a:endParaRPr>
          </a:p>
        </p:txBody>
      </p:sp>
    </p:spTree>
    <p:extLst>
      <p:ext uri="{BB962C8B-B14F-4D97-AF65-F5344CB8AC3E}">
        <p14:creationId xmlns:p14="http://schemas.microsoft.com/office/powerpoint/2010/main" val="2651681050"/>
      </p:ext>
    </p:extLst>
  </p:cSld>
  <p:clrMapOvr>
    <a:masterClrMapping/>
  </p:clrMapOvr>
  <p:transition>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MBS Text"/>
          <p:cNvSpPr txBox="1"/>
          <p:nvPr/>
        </p:nvSpPr>
        <p:spPr>
          <a:xfrm>
            <a:off x="652548" y="2689102"/>
            <a:ext cx="8164073" cy="603044"/>
          </a:xfrm>
          <a:prstGeom prst="rect">
            <a:avLst/>
          </a:prstGeom>
          <a:noFill/>
        </p:spPr>
        <p:txBody>
          <a:bodyPr wrap="square" lIns="91425" tIns="45712" rIns="91425" bIns="45712" numCol="3" spcCol="274320" rtlCol="0">
            <a:noAutofit/>
          </a:bodyPr>
          <a:lstStyle/>
          <a:p>
            <a:r>
              <a:rPr lang="en-US" dirty="0" smtClean="0">
                <a:solidFill>
                  <a:srgbClr val="524F50"/>
                </a:solidFill>
              </a:rPr>
              <a:t>Radiology</a:t>
            </a:r>
          </a:p>
          <a:p>
            <a:r>
              <a:rPr lang="en-US" dirty="0" smtClean="0">
                <a:solidFill>
                  <a:srgbClr val="524F50"/>
                </a:solidFill>
              </a:rPr>
              <a:t>Lab Draw</a:t>
            </a:r>
          </a:p>
          <a:p>
            <a:r>
              <a:rPr lang="en-US" dirty="0" smtClean="0">
                <a:solidFill>
                  <a:srgbClr val="524F50"/>
                </a:solidFill>
              </a:rPr>
              <a:t>MD Offices </a:t>
            </a:r>
          </a:p>
          <a:p>
            <a:r>
              <a:rPr lang="en-US" dirty="0" smtClean="0">
                <a:solidFill>
                  <a:srgbClr val="524F50"/>
                </a:solidFill>
              </a:rPr>
              <a:t>Pharmacy</a:t>
            </a:r>
          </a:p>
          <a:p>
            <a:r>
              <a:rPr lang="en-US" dirty="0" smtClean="0">
                <a:solidFill>
                  <a:srgbClr val="524F50"/>
                </a:solidFill>
              </a:rPr>
              <a:t>Specialty Clinics &amp; HCC</a:t>
            </a:r>
            <a:endParaRPr lang="en-US" dirty="0">
              <a:solidFill>
                <a:srgbClr val="524F50"/>
              </a:solidFill>
            </a:endParaRPr>
          </a:p>
        </p:txBody>
      </p:sp>
      <p:sp>
        <p:nvSpPr>
          <p:cNvPr id="15" name="MBS Text"/>
          <p:cNvSpPr txBox="1"/>
          <p:nvPr/>
        </p:nvSpPr>
        <p:spPr>
          <a:xfrm>
            <a:off x="652549" y="1427388"/>
            <a:ext cx="8164073" cy="565042"/>
          </a:xfrm>
          <a:prstGeom prst="rect">
            <a:avLst/>
          </a:prstGeom>
          <a:noFill/>
        </p:spPr>
        <p:txBody>
          <a:bodyPr wrap="square" lIns="91425" tIns="45712" rIns="91425" bIns="45712" numCol="3" spcCol="274320" rtlCol="0">
            <a:noAutofit/>
          </a:bodyPr>
          <a:lstStyle/>
          <a:p>
            <a:r>
              <a:rPr lang="en-US" dirty="0">
                <a:solidFill>
                  <a:srgbClr val="524F50"/>
                </a:solidFill>
              </a:rPr>
              <a:t>Breast Health</a:t>
            </a:r>
          </a:p>
          <a:p>
            <a:r>
              <a:rPr lang="en-US" dirty="0">
                <a:solidFill>
                  <a:srgbClr val="524F50"/>
                </a:solidFill>
              </a:rPr>
              <a:t>Chapel</a:t>
            </a:r>
          </a:p>
          <a:p>
            <a:r>
              <a:rPr lang="en-US" dirty="0">
                <a:solidFill>
                  <a:srgbClr val="524F50"/>
                </a:solidFill>
              </a:rPr>
              <a:t>Diabetes Center</a:t>
            </a:r>
          </a:p>
          <a:p>
            <a:r>
              <a:rPr lang="en-US" dirty="0">
                <a:solidFill>
                  <a:srgbClr val="524F50"/>
                </a:solidFill>
              </a:rPr>
              <a:t>EVS Offices</a:t>
            </a:r>
          </a:p>
        </p:txBody>
      </p:sp>
      <p:cxnSp>
        <p:nvCxnSpPr>
          <p:cNvPr id="9" name="Straight Connector 8"/>
          <p:cNvCxnSpPr/>
          <p:nvPr/>
        </p:nvCxnSpPr>
        <p:spPr>
          <a:xfrm>
            <a:off x="586394" y="894553"/>
            <a:ext cx="8557606"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MIssion Bernal Services"/>
          <p:cNvSpPr>
            <a:spLocks noGrp="1"/>
          </p:cNvSpPr>
          <p:nvPr>
            <p:ph type="title"/>
          </p:nvPr>
        </p:nvSpPr>
        <p:spPr>
          <a:xfrm>
            <a:off x="623887" y="299982"/>
            <a:ext cx="8404609" cy="709667"/>
          </a:xfrm>
        </p:spPr>
        <p:txBody>
          <a:bodyPr>
            <a:noAutofit/>
          </a:bodyPr>
          <a:lstStyle/>
          <a:p>
            <a:r>
              <a:rPr lang="en-US" sz="4000" dirty="0"/>
              <a:t>Mission Bernal </a:t>
            </a:r>
            <a:r>
              <a:rPr lang="en-US" sz="4000" dirty="0" smtClean="0"/>
              <a:t>Auxiliary Buildings: I</a:t>
            </a:r>
            <a:endParaRPr lang="en-US" sz="4000" dirty="0"/>
          </a:p>
        </p:txBody>
      </p:sp>
      <p:sp>
        <p:nvSpPr>
          <p:cNvPr id="2" name="TextBox 1"/>
          <p:cNvSpPr txBox="1"/>
          <p:nvPr/>
        </p:nvSpPr>
        <p:spPr>
          <a:xfrm>
            <a:off x="652549" y="1037178"/>
            <a:ext cx="4492978" cy="377416"/>
          </a:xfrm>
          <a:prstGeom prst="rect">
            <a:avLst/>
          </a:prstGeom>
          <a:noFill/>
        </p:spPr>
        <p:txBody>
          <a:bodyPr wrap="square" rtlCol="0">
            <a:noAutofit/>
          </a:bodyPr>
          <a:lstStyle/>
          <a:p>
            <a:r>
              <a:rPr lang="en-US" sz="2400" dirty="0" smtClean="0">
                <a:solidFill>
                  <a:srgbClr val="008599"/>
                </a:solidFill>
              </a:rPr>
              <a:t>Remain at 1912 Valencia</a:t>
            </a:r>
            <a:endParaRPr lang="en-US" dirty="0"/>
          </a:p>
        </p:txBody>
      </p:sp>
      <p:sp>
        <p:nvSpPr>
          <p:cNvPr id="10" name="TextBox 9"/>
          <p:cNvSpPr txBox="1"/>
          <p:nvPr/>
        </p:nvSpPr>
        <p:spPr>
          <a:xfrm>
            <a:off x="652549" y="2329314"/>
            <a:ext cx="7249792" cy="371077"/>
          </a:xfrm>
          <a:prstGeom prst="rect">
            <a:avLst/>
          </a:prstGeom>
          <a:noFill/>
        </p:spPr>
        <p:txBody>
          <a:bodyPr wrap="square" rtlCol="0">
            <a:noAutofit/>
          </a:bodyPr>
          <a:lstStyle/>
          <a:p>
            <a:r>
              <a:rPr lang="en-US" sz="2400" dirty="0" smtClean="0">
                <a:solidFill>
                  <a:srgbClr val="008599"/>
                </a:solidFill>
              </a:rPr>
              <a:t>Remain at </a:t>
            </a:r>
            <a:r>
              <a:rPr lang="en-US" sz="2400" dirty="0" err="1" smtClean="0">
                <a:solidFill>
                  <a:srgbClr val="008599"/>
                </a:solidFill>
              </a:rPr>
              <a:t>Monteagle</a:t>
            </a:r>
            <a:r>
              <a:rPr lang="en-US" sz="2400" dirty="0" smtClean="0">
                <a:solidFill>
                  <a:srgbClr val="008599"/>
                </a:solidFill>
              </a:rPr>
              <a:t> / 1580 Valencia</a:t>
            </a:r>
            <a:endParaRPr lang="en-US" dirty="0"/>
          </a:p>
        </p:txBody>
      </p:sp>
    </p:spTree>
    <p:extLst>
      <p:ext uri="{BB962C8B-B14F-4D97-AF65-F5344CB8AC3E}">
        <p14:creationId xmlns:p14="http://schemas.microsoft.com/office/powerpoint/2010/main" val="3093881530"/>
      </p:ext>
    </p:extLst>
  </p:cSld>
  <p:clrMapOvr>
    <a:masterClrMapping/>
  </p:clrMapOvr>
  <p:transition>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MBS Text"/>
          <p:cNvSpPr txBox="1"/>
          <p:nvPr/>
        </p:nvSpPr>
        <p:spPr>
          <a:xfrm>
            <a:off x="652548" y="2588894"/>
            <a:ext cx="8164073" cy="689732"/>
          </a:xfrm>
          <a:prstGeom prst="rect">
            <a:avLst/>
          </a:prstGeom>
          <a:noFill/>
        </p:spPr>
        <p:txBody>
          <a:bodyPr wrap="square" lIns="91425" tIns="45712" rIns="91425" bIns="45712" numCol="3" spcCol="274320" rtlCol="0">
            <a:noAutofit/>
          </a:bodyPr>
          <a:lstStyle/>
          <a:p>
            <a:r>
              <a:rPr lang="en-US" dirty="0" smtClean="0">
                <a:solidFill>
                  <a:srgbClr val="524F50"/>
                </a:solidFill>
              </a:rPr>
              <a:t>Engineering</a:t>
            </a:r>
          </a:p>
          <a:p>
            <a:r>
              <a:rPr lang="en-US" dirty="0" smtClean="0">
                <a:solidFill>
                  <a:srgbClr val="524F50"/>
                </a:solidFill>
              </a:rPr>
              <a:t>Info Services</a:t>
            </a:r>
          </a:p>
          <a:p>
            <a:r>
              <a:rPr lang="en-US" dirty="0" smtClean="0">
                <a:solidFill>
                  <a:srgbClr val="524F50"/>
                </a:solidFill>
              </a:rPr>
              <a:t>Interpreter Services</a:t>
            </a:r>
          </a:p>
          <a:p>
            <a:r>
              <a:rPr lang="en-US" dirty="0" smtClean="0">
                <a:solidFill>
                  <a:srgbClr val="524F50"/>
                </a:solidFill>
              </a:rPr>
              <a:t>Newborn Connections Non-Invasive Cardiology</a:t>
            </a:r>
            <a:endParaRPr lang="en-US" dirty="0">
              <a:solidFill>
                <a:srgbClr val="524F50"/>
              </a:solidFill>
            </a:endParaRPr>
          </a:p>
        </p:txBody>
      </p:sp>
      <p:sp>
        <p:nvSpPr>
          <p:cNvPr id="15" name="MBS Text"/>
          <p:cNvSpPr txBox="1"/>
          <p:nvPr/>
        </p:nvSpPr>
        <p:spPr>
          <a:xfrm>
            <a:off x="652549" y="1427388"/>
            <a:ext cx="8164073" cy="565042"/>
          </a:xfrm>
          <a:prstGeom prst="rect">
            <a:avLst/>
          </a:prstGeom>
          <a:noFill/>
        </p:spPr>
        <p:txBody>
          <a:bodyPr wrap="square" lIns="91425" tIns="45712" rIns="91425" bIns="45712" numCol="3" spcCol="274320" rtlCol="0">
            <a:noAutofit/>
          </a:bodyPr>
          <a:lstStyle/>
          <a:p>
            <a:r>
              <a:rPr lang="en-US" dirty="0" smtClean="0">
                <a:solidFill>
                  <a:srgbClr val="524F50"/>
                </a:solidFill>
              </a:rPr>
              <a:t>Admin</a:t>
            </a:r>
          </a:p>
          <a:p>
            <a:r>
              <a:rPr lang="en-US" dirty="0" smtClean="0">
                <a:solidFill>
                  <a:srgbClr val="524F50"/>
                </a:solidFill>
              </a:rPr>
              <a:t>Care Coordination</a:t>
            </a:r>
          </a:p>
          <a:p>
            <a:r>
              <a:rPr lang="en-US" dirty="0" smtClean="0">
                <a:solidFill>
                  <a:srgbClr val="524F50"/>
                </a:solidFill>
              </a:rPr>
              <a:t>MB Scheduling</a:t>
            </a:r>
          </a:p>
          <a:p>
            <a:r>
              <a:rPr lang="en-US" dirty="0" smtClean="0">
                <a:solidFill>
                  <a:srgbClr val="524F50"/>
                </a:solidFill>
              </a:rPr>
              <a:t>Volunteer Office</a:t>
            </a:r>
            <a:endParaRPr lang="en-US" dirty="0">
              <a:solidFill>
                <a:srgbClr val="524F50"/>
              </a:solidFill>
            </a:endParaRPr>
          </a:p>
        </p:txBody>
      </p:sp>
      <p:cxnSp>
        <p:nvCxnSpPr>
          <p:cNvPr id="9" name="Straight Connector 8"/>
          <p:cNvCxnSpPr/>
          <p:nvPr/>
        </p:nvCxnSpPr>
        <p:spPr>
          <a:xfrm>
            <a:off x="586394" y="894553"/>
            <a:ext cx="8557606"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MIssion Bernal Services"/>
          <p:cNvSpPr>
            <a:spLocks noGrp="1"/>
          </p:cNvSpPr>
          <p:nvPr>
            <p:ph type="title"/>
          </p:nvPr>
        </p:nvSpPr>
        <p:spPr>
          <a:xfrm>
            <a:off x="623887" y="299982"/>
            <a:ext cx="8404609" cy="709667"/>
          </a:xfrm>
        </p:spPr>
        <p:txBody>
          <a:bodyPr>
            <a:noAutofit/>
          </a:bodyPr>
          <a:lstStyle/>
          <a:p>
            <a:r>
              <a:rPr lang="en-US" sz="4000" dirty="0"/>
              <a:t>Mission Bernal </a:t>
            </a:r>
            <a:r>
              <a:rPr lang="en-US" sz="4000" dirty="0" smtClean="0"/>
              <a:t>Auxiliary Buildings: II</a:t>
            </a:r>
            <a:endParaRPr lang="en-US" sz="4000" dirty="0"/>
          </a:p>
        </p:txBody>
      </p:sp>
      <p:sp>
        <p:nvSpPr>
          <p:cNvPr id="2" name="TextBox 1"/>
          <p:cNvSpPr txBox="1"/>
          <p:nvPr/>
        </p:nvSpPr>
        <p:spPr>
          <a:xfrm>
            <a:off x="652549" y="1037178"/>
            <a:ext cx="4492978" cy="377416"/>
          </a:xfrm>
          <a:prstGeom prst="rect">
            <a:avLst/>
          </a:prstGeom>
          <a:noFill/>
        </p:spPr>
        <p:txBody>
          <a:bodyPr wrap="square" rtlCol="0">
            <a:noAutofit/>
          </a:bodyPr>
          <a:lstStyle/>
          <a:p>
            <a:r>
              <a:rPr lang="en-US" sz="2400" dirty="0" smtClean="0">
                <a:solidFill>
                  <a:srgbClr val="008599"/>
                </a:solidFill>
              </a:rPr>
              <a:t>Moving to 1912 Valencia</a:t>
            </a:r>
            <a:endParaRPr lang="en-US" dirty="0"/>
          </a:p>
        </p:txBody>
      </p:sp>
      <p:sp>
        <p:nvSpPr>
          <p:cNvPr id="10" name="TextBox 9"/>
          <p:cNvSpPr txBox="1"/>
          <p:nvPr/>
        </p:nvSpPr>
        <p:spPr>
          <a:xfrm>
            <a:off x="652549" y="2229106"/>
            <a:ext cx="7249792" cy="371077"/>
          </a:xfrm>
          <a:prstGeom prst="rect">
            <a:avLst/>
          </a:prstGeom>
          <a:noFill/>
        </p:spPr>
        <p:txBody>
          <a:bodyPr wrap="square" rtlCol="0">
            <a:noAutofit/>
          </a:bodyPr>
          <a:lstStyle/>
          <a:p>
            <a:r>
              <a:rPr lang="en-US" sz="2400" dirty="0" smtClean="0">
                <a:solidFill>
                  <a:srgbClr val="008599"/>
                </a:solidFill>
              </a:rPr>
              <a:t>Moving to </a:t>
            </a:r>
            <a:r>
              <a:rPr lang="en-US" sz="2400" dirty="0" err="1" smtClean="0">
                <a:solidFill>
                  <a:srgbClr val="008599"/>
                </a:solidFill>
              </a:rPr>
              <a:t>Monteagle</a:t>
            </a:r>
            <a:r>
              <a:rPr lang="en-US" sz="2400" dirty="0" smtClean="0">
                <a:solidFill>
                  <a:srgbClr val="008599"/>
                </a:solidFill>
              </a:rPr>
              <a:t> / 1580 Valencia</a:t>
            </a:r>
            <a:endParaRPr lang="en-US" dirty="0"/>
          </a:p>
        </p:txBody>
      </p:sp>
      <p:sp>
        <p:nvSpPr>
          <p:cNvPr id="8" name="MBS Text"/>
          <p:cNvSpPr txBox="1"/>
          <p:nvPr/>
        </p:nvSpPr>
        <p:spPr>
          <a:xfrm>
            <a:off x="652548" y="3868360"/>
            <a:ext cx="8164073" cy="603044"/>
          </a:xfrm>
          <a:prstGeom prst="rect">
            <a:avLst/>
          </a:prstGeom>
          <a:noFill/>
        </p:spPr>
        <p:txBody>
          <a:bodyPr wrap="square" lIns="91425" tIns="45712" rIns="91425" bIns="45712" numCol="3" spcCol="274320" rtlCol="0">
            <a:noAutofit/>
          </a:bodyPr>
          <a:lstStyle/>
          <a:p>
            <a:r>
              <a:rPr lang="en-US" dirty="0" smtClean="0">
                <a:solidFill>
                  <a:srgbClr val="524F50"/>
                </a:solidFill>
              </a:rPr>
              <a:t>Admin</a:t>
            </a:r>
          </a:p>
          <a:p>
            <a:r>
              <a:rPr lang="en-US" dirty="0" smtClean="0">
                <a:solidFill>
                  <a:srgbClr val="524F50"/>
                </a:solidFill>
              </a:rPr>
              <a:t>Antepartum Testing</a:t>
            </a:r>
          </a:p>
          <a:p>
            <a:r>
              <a:rPr lang="en-US" dirty="0" smtClean="0">
                <a:solidFill>
                  <a:srgbClr val="524F50"/>
                </a:solidFill>
              </a:rPr>
              <a:t>Cardiac Rehab</a:t>
            </a:r>
          </a:p>
          <a:p>
            <a:r>
              <a:rPr lang="en-US" dirty="0" smtClean="0">
                <a:solidFill>
                  <a:srgbClr val="524F50"/>
                </a:solidFill>
              </a:rPr>
              <a:t>Clinical Research</a:t>
            </a:r>
          </a:p>
          <a:p>
            <a:r>
              <a:rPr lang="en-US" dirty="0" smtClean="0">
                <a:solidFill>
                  <a:srgbClr val="524F50"/>
                </a:solidFill>
              </a:rPr>
              <a:t>Engineering</a:t>
            </a:r>
          </a:p>
          <a:p>
            <a:r>
              <a:rPr lang="en-US" dirty="0" smtClean="0">
                <a:solidFill>
                  <a:srgbClr val="524F50"/>
                </a:solidFill>
              </a:rPr>
              <a:t>Pulmonary Function Lab</a:t>
            </a:r>
          </a:p>
          <a:p>
            <a:r>
              <a:rPr lang="en-US" dirty="0" smtClean="0">
                <a:solidFill>
                  <a:srgbClr val="524F50"/>
                </a:solidFill>
              </a:rPr>
              <a:t>Pulmonary Rehab</a:t>
            </a:r>
            <a:endParaRPr lang="en-US" dirty="0">
              <a:solidFill>
                <a:srgbClr val="524F50"/>
              </a:solidFill>
            </a:endParaRPr>
          </a:p>
        </p:txBody>
      </p:sp>
      <p:sp>
        <p:nvSpPr>
          <p:cNvPr id="11" name="TextBox 10"/>
          <p:cNvSpPr txBox="1"/>
          <p:nvPr/>
        </p:nvSpPr>
        <p:spPr>
          <a:xfrm>
            <a:off x="652549" y="3508572"/>
            <a:ext cx="7249792" cy="371077"/>
          </a:xfrm>
          <a:prstGeom prst="rect">
            <a:avLst/>
          </a:prstGeom>
          <a:noFill/>
        </p:spPr>
        <p:txBody>
          <a:bodyPr wrap="square" rtlCol="0">
            <a:noAutofit/>
          </a:bodyPr>
          <a:lstStyle/>
          <a:p>
            <a:r>
              <a:rPr lang="en-US" sz="2400" dirty="0" smtClean="0">
                <a:solidFill>
                  <a:srgbClr val="008599"/>
                </a:solidFill>
              </a:rPr>
              <a:t>Moving to </a:t>
            </a:r>
            <a:r>
              <a:rPr lang="en-US" sz="2400" dirty="0" err="1" smtClean="0">
                <a:solidFill>
                  <a:srgbClr val="008599"/>
                </a:solidFill>
              </a:rPr>
              <a:t>Hartzell</a:t>
            </a:r>
            <a:r>
              <a:rPr lang="en-US" sz="2400" dirty="0" smtClean="0">
                <a:solidFill>
                  <a:srgbClr val="008599"/>
                </a:solidFill>
              </a:rPr>
              <a:t> Building (in 2019)</a:t>
            </a:r>
            <a:endParaRPr lang="en-US" dirty="0"/>
          </a:p>
        </p:txBody>
      </p:sp>
    </p:spTree>
    <p:extLst>
      <p:ext uri="{BB962C8B-B14F-4D97-AF65-F5344CB8AC3E}">
        <p14:creationId xmlns:p14="http://schemas.microsoft.com/office/powerpoint/2010/main" val="73329300"/>
      </p:ext>
    </p:extLst>
  </p:cSld>
  <p:clrMapOvr>
    <a:masterClrMapping/>
  </p:clrMapOvr>
  <p:transition>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945"/>
            <a:ext cx="7335520" cy="4127453"/>
          </a:xfrm>
          <a:prstGeom prst="rect">
            <a:avLst/>
          </a:prstGeom>
        </p:spPr>
      </p:pic>
      <p:sp>
        <p:nvSpPr>
          <p:cNvPr id="13" name="Title 1"/>
          <p:cNvSpPr>
            <a:spLocks noGrp="1"/>
          </p:cNvSpPr>
          <p:nvPr>
            <p:ph type="title"/>
          </p:nvPr>
        </p:nvSpPr>
        <p:spPr>
          <a:xfrm>
            <a:off x="586394" y="4180730"/>
            <a:ext cx="5209786" cy="700728"/>
          </a:xfrm>
          <a:noFill/>
        </p:spPr>
        <p:txBody>
          <a:bodyPr>
            <a:normAutofit/>
          </a:bodyPr>
          <a:lstStyle/>
          <a:p>
            <a:r>
              <a:rPr lang="en-US" sz="4400" dirty="0" smtClean="0">
                <a:solidFill>
                  <a:schemeClr val="tx1">
                    <a:lumMod val="65000"/>
                    <a:lumOff val="35000"/>
                  </a:schemeClr>
                </a:solidFill>
                <a:latin typeface="Minion Pro" panose="02040503050306020203" pitchFamily="18" charset="0"/>
              </a:rPr>
              <a:t>Hey. </a:t>
            </a:r>
            <a:r>
              <a:rPr lang="en-US" dirty="0" smtClean="0">
                <a:solidFill>
                  <a:schemeClr val="tx1">
                    <a:lumMod val="65000"/>
                    <a:lumOff val="35000"/>
                  </a:schemeClr>
                </a:solidFill>
              </a:rPr>
              <a:t>No peeking</a:t>
            </a:r>
            <a:endParaRPr lang="en-US" sz="8000" dirty="0">
              <a:solidFill>
                <a:schemeClr val="tx1">
                  <a:lumMod val="65000"/>
                  <a:lumOff val="35000"/>
                </a:schemeClr>
              </a:solidFill>
            </a:endParaRPr>
          </a:p>
        </p:txBody>
      </p:sp>
      <p:cxnSp>
        <p:nvCxnSpPr>
          <p:cNvPr id="14" name="Straight Connector 13"/>
          <p:cNvCxnSpPr/>
          <p:nvPr/>
        </p:nvCxnSpPr>
        <p:spPr>
          <a:xfrm>
            <a:off x="586394" y="4744177"/>
            <a:ext cx="8557606"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71916254"/>
      </p:ext>
    </p:extLst>
  </p:cSld>
  <p:clrMapOvr>
    <a:masterClrMapping/>
  </p:clrMapOvr>
  <p:transition>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Minion Pro" panose="02040503050306020203"/>
              </a:rPr>
              <a:t>Service Locations Inpatient</a:t>
            </a:r>
            <a:endParaRPr lang="en-US" dirty="0">
              <a:latin typeface="Minion Pro" panose="02040503050306020203"/>
            </a:endParaRPr>
          </a:p>
        </p:txBody>
      </p:sp>
      <p:sp>
        <p:nvSpPr>
          <p:cNvPr id="2" name="Text Placeholder 1"/>
          <p:cNvSpPr>
            <a:spLocks noGrp="1"/>
          </p:cNvSpPr>
          <p:nvPr>
            <p:ph type="body" idx="1"/>
          </p:nvPr>
        </p:nvSpPr>
        <p:spPr/>
        <p:txBody>
          <a:bodyPr/>
          <a:lstStyle/>
          <a:p>
            <a:endParaRPr lang="en-US"/>
          </a:p>
        </p:txBody>
      </p:sp>
      <p:cxnSp>
        <p:nvCxnSpPr>
          <p:cNvPr id="6" name="Straight Connector 5"/>
          <p:cNvCxnSpPr/>
          <p:nvPr/>
        </p:nvCxnSpPr>
        <p:spPr>
          <a:xfrm>
            <a:off x="586394" y="3271993"/>
            <a:ext cx="8557606"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658583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Minion Pro" panose="02040503050306020203"/>
              </a:rPr>
              <a:t>PAC Inpatient</a:t>
            </a:r>
            <a:endParaRPr lang="en-US" dirty="0">
              <a:latin typeface="Minion Pro" panose="02040503050306020203"/>
            </a:endParaRPr>
          </a:p>
        </p:txBody>
      </p:sp>
      <p:graphicFrame>
        <p:nvGraphicFramePr>
          <p:cNvPr id="7" name="Content Placeholder 1"/>
          <p:cNvGraphicFramePr>
            <a:graphicFrameLocks/>
          </p:cNvGraphicFramePr>
          <p:nvPr>
            <p:extLst>
              <p:ext uri="{D42A27DB-BD31-4B8C-83A1-F6EECF244321}">
                <p14:modId xmlns:p14="http://schemas.microsoft.com/office/powerpoint/2010/main" val="3626013337"/>
              </p:ext>
            </p:extLst>
          </p:nvPr>
        </p:nvGraphicFramePr>
        <p:xfrm>
          <a:off x="366617" y="964781"/>
          <a:ext cx="8567176" cy="3291840"/>
        </p:xfrm>
        <a:graphic>
          <a:graphicData uri="http://schemas.openxmlformats.org/drawingml/2006/table">
            <a:tbl>
              <a:tblPr firstRow="1" bandRow="1">
                <a:tableStyleId>{912C8C85-51F0-491E-9774-3900AFEF0FD7}</a:tableStyleId>
              </a:tblPr>
              <a:tblGrid>
                <a:gridCol w="2532031"/>
                <a:gridCol w="1751557"/>
                <a:gridCol w="2141794"/>
                <a:gridCol w="2141794"/>
              </a:tblGrid>
              <a:tr h="358140">
                <a:tc>
                  <a:txBody>
                    <a:bodyPr/>
                    <a:lstStyle/>
                    <a:p>
                      <a:pPr algn="l"/>
                      <a:r>
                        <a:rPr lang="en-US" dirty="0" smtClean="0">
                          <a:latin typeface="+mj-lt"/>
                        </a:rPr>
                        <a:t>Current</a:t>
                      </a: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l"/>
                      <a:r>
                        <a:rPr lang="en-US" dirty="0" smtClean="0">
                          <a:latin typeface="+mj-lt"/>
                        </a:rPr>
                        <a:t>Future</a:t>
                      </a: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l"/>
                      <a:r>
                        <a:rPr lang="en-US" dirty="0" smtClean="0">
                          <a:latin typeface="+mj-lt"/>
                        </a:rPr>
                        <a:t>Service Line</a:t>
                      </a: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l"/>
                      <a:r>
                        <a:rPr lang="en-US" dirty="0" smtClean="0">
                          <a:latin typeface="+mj-lt"/>
                        </a:rPr>
                        <a:t>Floor</a:t>
                      </a:r>
                      <a:endParaRPr lang="en-US" dirty="0">
                        <a:latin typeface="+mj-lt"/>
                      </a:endParaRPr>
                    </a:p>
                  </a:txBody>
                  <a:tcPr>
                    <a:lnB w="3175" cap="flat" cmpd="sng" algn="ctr">
                      <a:noFill/>
                      <a:prstDash val="solid"/>
                      <a:round/>
                      <a:headEnd type="none" w="med" len="med"/>
                      <a:tailEnd type="none" w="med" len="med"/>
                    </a:lnB>
                    <a:solidFill>
                      <a:srgbClr val="00AAA0"/>
                    </a:solidFill>
                  </a:tcPr>
                </a:tc>
              </a:tr>
              <a:tr h="358140">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ICU</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Van Ness</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ICU</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6</a:t>
                      </a:r>
                      <a:r>
                        <a:rPr lang="en-US" sz="1800" baseline="30000" dirty="0" smtClean="0">
                          <a:solidFill>
                            <a:schemeClr val="tx1">
                              <a:lumMod val="65000"/>
                              <a:lumOff val="35000"/>
                            </a:schemeClr>
                          </a:solidFill>
                          <a:latin typeface="Arial" panose="020B0604020202020204" pitchFamily="34" charset="0"/>
                          <a:cs typeface="Arial" panose="020B0604020202020204" pitchFamily="34" charset="0"/>
                        </a:rPr>
                        <a:t>th</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58140">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4 South </a:t>
                      </a:r>
                      <a:r>
                        <a:rPr lang="en-US" sz="1800" dirty="0" err="1" smtClean="0">
                          <a:solidFill>
                            <a:schemeClr val="tx1">
                              <a:lumMod val="65000"/>
                              <a:lumOff val="35000"/>
                            </a:schemeClr>
                          </a:solidFill>
                          <a:latin typeface="Arial" panose="020B0604020202020204" pitchFamily="34" charset="0"/>
                          <a:cs typeface="Arial" panose="020B0604020202020204" pitchFamily="34" charset="0"/>
                        </a:rPr>
                        <a:t>MedSurg</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Van Ness</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Cardiovascular</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10</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 East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24751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4 North </a:t>
                      </a:r>
                      <a:r>
                        <a:rPr lang="en-US" sz="1800" dirty="0" err="1" smtClean="0">
                          <a:solidFill>
                            <a:schemeClr val="tx1">
                              <a:lumMod val="65000"/>
                              <a:lumOff val="35000"/>
                            </a:schemeClr>
                          </a:solidFill>
                          <a:latin typeface="Arial" panose="020B0604020202020204" pitchFamily="34" charset="0"/>
                          <a:cs typeface="Arial" panose="020B0604020202020204" pitchFamily="34" charset="0"/>
                        </a:rPr>
                        <a:t>MedSurg</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TBD</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238373">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5 South</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TBD</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238373">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5 North</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TBD</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238373">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6 South</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Van Ness</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Transplant/GI</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10 West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238373">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6 North</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Van Ness</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err="1" smtClean="0">
                          <a:solidFill>
                            <a:schemeClr val="tx1">
                              <a:lumMod val="65000"/>
                              <a:lumOff val="35000"/>
                            </a:schemeClr>
                          </a:solidFill>
                          <a:latin typeface="Arial" panose="020B0604020202020204" pitchFamily="34" charset="0"/>
                          <a:cs typeface="Arial" panose="020B0604020202020204" pitchFamily="34" charset="0"/>
                        </a:rPr>
                        <a:t>MedSurg</a:t>
                      </a:r>
                      <a:r>
                        <a:rPr lang="en-US" sz="1800" dirty="0" smtClean="0">
                          <a:solidFill>
                            <a:schemeClr val="tx1">
                              <a:lumMod val="65000"/>
                              <a:lumOff val="35000"/>
                            </a:schemeClr>
                          </a:solidFill>
                          <a:latin typeface="Arial" panose="020B0604020202020204" pitchFamily="34" charset="0"/>
                          <a:cs typeface="Arial" panose="020B0604020202020204" pitchFamily="34" charset="0"/>
                        </a:rPr>
                        <a:t> Oncology</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9</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 East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238373">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TICU</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Van Ness</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TICU</a:t>
                      </a:r>
                      <a:endParaRPr lang="en-US" sz="1800" dirty="0">
                        <a:solidFill>
                          <a:srgbClr val="C00000"/>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9 East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39757092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Minion Pro" panose="02040503050306020203"/>
              </a:rPr>
              <a:t>PAC Outpatient and Ancillaries</a:t>
            </a:r>
            <a:endParaRPr lang="en-US" dirty="0">
              <a:latin typeface="Minion Pro" panose="02040503050306020203"/>
            </a:endParaRPr>
          </a:p>
        </p:txBody>
      </p:sp>
      <p:graphicFrame>
        <p:nvGraphicFramePr>
          <p:cNvPr id="7" name="Content Placeholder 1"/>
          <p:cNvGraphicFramePr>
            <a:graphicFrameLocks/>
          </p:cNvGraphicFramePr>
          <p:nvPr>
            <p:extLst>
              <p:ext uri="{D42A27DB-BD31-4B8C-83A1-F6EECF244321}">
                <p14:modId xmlns:p14="http://schemas.microsoft.com/office/powerpoint/2010/main" val="1793417069"/>
              </p:ext>
            </p:extLst>
          </p:nvPr>
        </p:nvGraphicFramePr>
        <p:xfrm>
          <a:off x="366615" y="1274082"/>
          <a:ext cx="8292752" cy="2926080"/>
        </p:xfrm>
        <a:graphic>
          <a:graphicData uri="http://schemas.openxmlformats.org/drawingml/2006/table">
            <a:tbl>
              <a:tblPr firstRow="1" bandRow="1">
                <a:tableStyleId>{912C8C85-51F0-491E-9774-3900AFEF0FD7}</a:tableStyleId>
              </a:tblPr>
              <a:tblGrid>
                <a:gridCol w="3748185"/>
                <a:gridCol w="4544567"/>
              </a:tblGrid>
              <a:tr h="358140">
                <a:tc gridSpan="2">
                  <a:txBody>
                    <a:bodyPr/>
                    <a:lstStyle/>
                    <a:p>
                      <a:pPr algn="ctr"/>
                      <a:r>
                        <a:rPr lang="en-US" dirty="0" smtClean="0">
                          <a:latin typeface="+mj-lt"/>
                        </a:rPr>
                        <a:t>Easy info</a:t>
                      </a:r>
                      <a:r>
                        <a:rPr lang="en-US" baseline="0" dirty="0" smtClean="0">
                          <a:latin typeface="+mj-lt"/>
                        </a:rPr>
                        <a:t> first</a:t>
                      </a:r>
                      <a:r>
                        <a:rPr lang="en-US" dirty="0" smtClean="0">
                          <a:latin typeface="+mj-lt"/>
                        </a:rPr>
                        <a:t>, all these departments remain</a:t>
                      </a:r>
                      <a:r>
                        <a:rPr lang="en-US" baseline="0" dirty="0" smtClean="0">
                          <a:latin typeface="+mj-lt"/>
                        </a:rPr>
                        <a:t> in place</a:t>
                      </a:r>
                      <a:endParaRPr lang="en-US" dirty="0">
                        <a:latin typeface="+mj-lt"/>
                      </a:endParaRPr>
                    </a:p>
                  </a:txBody>
                  <a:tcPr>
                    <a:lnB w="3175" cap="flat" cmpd="sng" algn="ctr">
                      <a:noFill/>
                      <a:prstDash val="solid"/>
                      <a:round/>
                      <a:headEnd type="none" w="med" len="med"/>
                      <a:tailEnd type="none" w="med" len="med"/>
                    </a:lnB>
                    <a:solidFill>
                      <a:srgbClr val="00AAA0"/>
                    </a:solidFill>
                  </a:tcPr>
                </a:tc>
                <a:tc hMerge="1">
                  <a:txBody>
                    <a:bodyPr/>
                    <a:lstStyle/>
                    <a:p>
                      <a:pPr algn="ctr"/>
                      <a:endParaRPr lang="en-US" dirty="0">
                        <a:latin typeface="+mj-lt"/>
                      </a:endParaRPr>
                    </a:p>
                  </a:txBody>
                  <a:tcPr>
                    <a:lnB w="3175" cap="flat" cmpd="sng" algn="ctr">
                      <a:noFill/>
                      <a:prstDash val="solid"/>
                      <a:round/>
                      <a:headEnd type="none" w="med" len="med"/>
                      <a:tailEnd type="none" w="med" len="med"/>
                    </a:lnB>
                    <a:solidFill>
                      <a:srgbClr val="00AAA0"/>
                    </a:solidFill>
                  </a:tcPr>
                </a:tc>
              </a:tr>
              <a:tr h="358140">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Ambulatory Surgery</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solidFill>
                        <a:srgbClr val="008599"/>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smtClean="0">
                          <a:solidFill>
                            <a:schemeClr val="tx1">
                              <a:lumMod val="65000"/>
                              <a:lumOff val="35000"/>
                            </a:schemeClr>
                          </a:solidFill>
                          <a:latin typeface="Arial" panose="020B0604020202020204" pitchFamily="34" charset="0"/>
                          <a:cs typeface="Arial" panose="020B0604020202020204" pitchFamily="34" charset="0"/>
                        </a:rPr>
                        <a:t>Histo</a:t>
                      </a:r>
                      <a:r>
                        <a:rPr lang="en-US" sz="1800" dirty="0" smtClean="0">
                          <a:solidFill>
                            <a:schemeClr val="tx1">
                              <a:lumMod val="65000"/>
                              <a:lumOff val="35000"/>
                            </a:schemeClr>
                          </a:solidFill>
                          <a:latin typeface="Arial" panose="020B0604020202020204" pitchFamily="34" charset="0"/>
                          <a:cs typeface="Arial" panose="020B0604020202020204" pitchFamily="34" charset="0"/>
                        </a:rPr>
                        <a:t> Lab</a:t>
                      </a:r>
                    </a:p>
                  </a:txBody>
                  <a:tcPr>
                    <a:lnL w="3175" cap="flat" cmpd="sng" algn="ctr">
                      <a:solidFill>
                        <a:srgbClr val="008599"/>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58140">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Cancer Center</a:t>
                      </a:r>
                    </a:p>
                  </a:txBody>
                  <a:tcPr>
                    <a:lnL w="3175" cap="flat" cmpd="sng" algn="ctr">
                      <a:noFill/>
                      <a:prstDash val="solid"/>
                      <a:round/>
                      <a:headEnd type="none" w="med" len="med"/>
                      <a:tailEnd type="none" w="med" len="med"/>
                    </a:lnL>
                    <a:lnR w="3175" cap="flat" cmpd="sng" algn="ctr">
                      <a:solidFill>
                        <a:srgbClr val="008599"/>
                      </a:solid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Library Operations </a:t>
                      </a:r>
                      <a:r>
                        <a:rPr lang="en-US" sz="1400" dirty="0" smtClean="0">
                          <a:solidFill>
                            <a:schemeClr val="tx1">
                              <a:lumMod val="65000"/>
                              <a:lumOff val="35000"/>
                            </a:schemeClr>
                          </a:solidFill>
                          <a:latin typeface="Arial" panose="020B0604020202020204" pitchFamily="34" charset="0"/>
                          <a:cs typeface="Arial" panose="020B0604020202020204" pitchFamily="34" charset="0"/>
                        </a:rPr>
                        <a:t>(</a:t>
                      </a:r>
                      <a:r>
                        <a:rPr lang="en-US" sz="1400" dirty="0" err="1" smtClean="0">
                          <a:solidFill>
                            <a:schemeClr val="tx1">
                              <a:lumMod val="65000"/>
                              <a:lumOff val="35000"/>
                            </a:schemeClr>
                          </a:solidFill>
                          <a:latin typeface="Arial" panose="020B0604020202020204" pitchFamily="34" charset="0"/>
                          <a:cs typeface="Arial" panose="020B0604020202020204" pitchFamily="34" charset="0"/>
                        </a:rPr>
                        <a:t>Gerbode</a:t>
                      </a:r>
                      <a:r>
                        <a:rPr lang="en-US" sz="1400" dirty="0" smtClean="0">
                          <a:solidFill>
                            <a:schemeClr val="tx1">
                              <a:lumMod val="65000"/>
                              <a:lumOff val="35000"/>
                            </a:schemeClr>
                          </a:solidFill>
                          <a:latin typeface="Arial" panose="020B0604020202020204" pitchFamily="34" charset="0"/>
                          <a:cs typeface="Arial" panose="020B0604020202020204" pitchFamily="34" charset="0"/>
                        </a:rPr>
                        <a:t>)</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solidFill>
                        <a:srgbClr val="008599"/>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16115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Cardiac NIL</a:t>
                      </a: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solidFill>
                        <a:srgbClr val="008599"/>
                      </a:solid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Melanoma </a:t>
                      </a:r>
                      <a:r>
                        <a:rPr lang="en-US" sz="1400" dirty="0" smtClean="0">
                          <a:solidFill>
                            <a:schemeClr val="tx1">
                              <a:lumMod val="65000"/>
                              <a:lumOff val="35000"/>
                            </a:schemeClr>
                          </a:solidFill>
                          <a:latin typeface="Arial" panose="020B0604020202020204" pitchFamily="34" charset="0"/>
                          <a:cs typeface="Arial" panose="020B0604020202020204" pitchFamily="34" charset="0"/>
                        </a:rPr>
                        <a:t>(SPMF)</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solidFill>
                        <a:srgbClr val="008599"/>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8599"/>
                      </a:solidFill>
                      <a:prstDash val="solid"/>
                      <a:round/>
                      <a:headEnd type="none" w="med" len="med"/>
                      <a:tailEnd type="none" w="med" len="med"/>
                    </a:lnB>
                  </a:tcPr>
                </a:tc>
              </a:tr>
              <a:tr h="161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Care Coordination </a:t>
                      </a:r>
                      <a:r>
                        <a:rPr lang="en-US" sz="1400" dirty="0" smtClean="0">
                          <a:solidFill>
                            <a:schemeClr val="tx1">
                              <a:lumMod val="65000"/>
                              <a:lumOff val="35000"/>
                            </a:schemeClr>
                          </a:solidFill>
                          <a:latin typeface="Arial" panose="020B0604020202020204" pitchFamily="34" charset="0"/>
                          <a:cs typeface="Arial" panose="020B0604020202020204" pitchFamily="34" charset="0"/>
                        </a:rPr>
                        <a:t>(Overflow)</a:t>
                      </a: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solidFill>
                        <a:srgbClr val="008599"/>
                      </a:solid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Nuclear Medicine</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solidFill>
                        <a:srgbClr val="008599"/>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8599"/>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16115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Centralized Mail</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solidFill>
                        <a:srgbClr val="008599"/>
                      </a:solid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Organ Failure Biorepository</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solidFill>
                        <a:srgbClr val="008599"/>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16115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Head</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 &amp; Neck </a:t>
                      </a:r>
                      <a:r>
                        <a:rPr lang="en-US" sz="1400" baseline="0" dirty="0" smtClean="0">
                          <a:solidFill>
                            <a:schemeClr val="tx1">
                              <a:lumMod val="65000"/>
                              <a:lumOff val="35000"/>
                            </a:schemeClr>
                          </a:solidFill>
                          <a:latin typeface="Arial" panose="020B0604020202020204" pitchFamily="34" charset="0"/>
                          <a:cs typeface="Arial" panose="020B0604020202020204" pitchFamily="34" charset="0"/>
                        </a:rPr>
                        <a:t>(SPMF)</a:t>
                      </a: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solidFill>
                        <a:srgbClr val="008599"/>
                      </a:solid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Program Medical &amp; Human Values</a:t>
                      </a:r>
                    </a:p>
                  </a:txBody>
                  <a:tcPr>
                    <a:lnL w="3175" cap="flat" cmpd="sng" algn="ctr">
                      <a:solidFill>
                        <a:srgbClr val="008599"/>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16115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HELP</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solidFill>
                        <a:srgbClr val="008599"/>
                      </a:solid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Quality &amp; Safety</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solidFill>
                        <a:srgbClr val="008599"/>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1710234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Minion Pro" panose="02040503050306020203"/>
              </a:rPr>
              <a:t>PAC Outpatient and Ancillaries</a:t>
            </a:r>
            <a:endParaRPr lang="en-US" dirty="0">
              <a:latin typeface="Minion Pro" panose="02040503050306020203"/>
            </a:endParaRPr>
          </a:p>
        </p:txBody>
      </p:sp>
      <p:graphicFrame>
        <p:nvGraphicFramePr>
          <p:cNvPr id="7" name="Content Placeholder 1"/>
          <p:cNvGraphicFramePr>
            <a:graphicFrameLocks/>
          </p:cNvGraphicFramePr>
          <p:nvPr>
            <p:extLst>
              <p:ext uri="{D42A27DB-BD31-4B8C-83A1-F6EECF244321}">
                <p14:modId xmlns:p14="http://schemas.microsoft.com/office/powerpoint/2010/main" val="2183251229"/>
              </p:ext>
            </p:extLst>
          </p:nvPr>
        </p:nvGraphicFramePr>
        <p:xfrm>
          <a:off x="366615" y="826026"/>
          <a:ext cx="8292752" cy="4292040"/>
        </p:xfrm>
        <a:graphic>
          <a:graphicData uri="http://schemas.openxmlformats.org/drawingml/2006/table">
            <a:tbl>
              <a:tblPr firstRow="1" bandRow="1">
                <a:tableStyleId>{912C8C85-51F0-491E-9774-3900AFEF0FD7}</a:tableStyleId>
              </a:tblPr>
              <a:tblGrid>
                <a:gridCol w="3748185"/>
                <a:gridCol w="4544567"/>
              </a:tblGrid>
              <a:tr h="327190">
                <a:tc>
                  <a:txBody>
                    <a:bodyPr/>
                    <a:lstStyle/>
                    <a:p>
                      <a:pPr algn="l"/>
                      <a:r>
                        <a:rPr lang="en-US" dirty="0" smtClean="0">
                          <a:latin typeface="+mj-lt"/>
                        </a:rPr>
                        <a:t>Current</a:t>
                      </a: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l"/>
                      <a:r>
                        <a:rPr lang="en-US" dirty="0" smtClean="0">
                          <a:latin typeface="+mj-lt"/>
                        </a:rPr>
                        <a:t>Future Location</a:t>
                      </a:r>
                      <a:endParaRPr lang="en-US" dirty="0">
                        <a:latin typeface="+mj-lt"/>
                      </a:endParaRPr>
                    </a:p>
                  </a:txBody>
                  <a:tcPr>
                    <a:lnB w="3175" cap="flat" cmpd="sng" algn="ctr">
                      <a:noFill/>
                      <a:prstDash val="solid"/>
                      <a:round/>
                      <a:headEnd type="none" w="med" len="med"/>
                      <a:tailEnd type="none" w="med" len="med"/>
                    </a:lnB>
                    <a:solidFill>
                      <a:srgbClr val="00AAA0"/>
                    </a:solidFill>
                  </a:tcPr>
                </a:tc>
              </a:tr>
              <a:tr h="327190">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rPr>
                        <a:t>Accreditation &amp; Licensing</a:t>
                      </a:r>
                    </a:p>
                  </a:txBody>
                  <a:tcPr>
                    <a:lnL w="3175" cap="flat" cmpd="sng" algn="ctr">
                      <a:noFill/>
                      <a:prstDash val="solid"/>
                      <a:round/>
                      <a:headEnd type="none" w="med" len="med"/>
                      <a:tailEnd type="none" w="med" len="med"/>
                    </a:lnL>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lumMod val="65000"/>
                              <a:lumOff val="35000"/>
                            </a:schemeClr>
                          </a:solidFill>
                          <a:latin typeface="Arial" panose="020B0604020202020204" pitchFamily="34" charset="0"/>
                          <a:cs typeface="Arial" panose="020B0604020202020204" pitchFamily="34" charset="0"/>
                        </a:rPr>
                        <a:t>Renovated Stanford Building</a:t>
                      </a:r>
                    </a:p>
                  </a:txBody>
                  <a:tcPr>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27190">
                <a:tc>
                  <a:txBody>
                    <a:bodyPr/>
                    <a:lstStyle/>
                    <a:p>
                      <a:pPr algn="l"/>
                      <a:r>
                        <a:rPr lang="en-US" sz="1400" dirty="0" err="1" smtClean="0">
                          <a:solidFill>
                            <a:schemeClr val="tx1">
                              <a:lumMod val="65000"/>
                              <a:lumOff val="35000"/>
                            </a:schemeClr>
                          </a:solidFill>
                          <a:latin typeface="Arial" panose="020B0604020202020204" pitchFamily="34" charset="0"/>
                          <a:cs typeface="Arial" panose="020B0604020202020204" pitchFamily="34" charset="0"/>
                        </a:rPr>
                        <a:t>Auxilio</a:t>
                      </a:r>
                      <a:endParaRPr lang="en-US" sz="1400" dirty="0" smtClean="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lumMod val="65000"/>
                              <a:lumOff val="35000"/>
                            </a:schemeClr>
                          </a:solidFill>
                          <a:latin typeface="Arial" panose="020B0604020202020204" pitchFamily="34" charset="0"/>
                          <a:cs typeface="Arial" panose="020B0604020202020204" pitchFamily="34" charset="0"/>
                        </a:rPr>
                        <a:t>Renovated Stanford Building</a:t>
                      </a:r>
                      <a:endParaRPr lang="en-US" sz="1400" dirty="0" smtClean="0">
                        <a:solidFill>
                          <a:schemeClr val="tx1">
                            <a:lumMod val="65000"/>
                            <a:lumOff val="35000"/>
                          </a:schemeClr>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327190">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rPr>
                        <a:t>Behavioral Health</a:t>
                      </a:r>
                      <a:endParaRPr lang="en-US" sz="1400" dirty="0" smtClean="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lumMod val="65000"/>
                              <a:lumOff val="35000"/>
                            </a:schemeClr>
                          </a:solidFill>
                          <a:latin typeface="Arial" panose="020B0604020202020204" pitchFamily="34" charset="0"/>
                          <a:cs typeface="Arial" panose="020B0604020202020204" pitchFamily="34" charset="0"/>
                        </a:rPr>
                        <a:t>Davies Campus</a:t>
                      </a:r>
                      <a:endParaRPr lang="en-US" sz="1400" dirty="0" smtClean="0">
                        <a:solidFill>
                          <a:schemeClr val="tx1">
                            <a:lumMod val="65000"/>
                            <a:lumOff val="35000"/>
                          </a:schemeClr>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27190">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rPr>
                        <a:t>Cardiac Rehab</a:t>
                      </a:r>
                      <a:endParaRPr lang="en-US" sz="1400" dirty="0" smtClean="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lumMod val="65000"/>
                              <a:lumOff val="35000"/>
                            </a:schemeClr>
                          </a:solidFill>
                          <a:latin typeface="Arial" panose="020B0604020202020204" pitchFamily="34" charset="0"/>
                          <a:cs typeface="Arial" panose="020B0604020202020204" pitchFamily="34" charset="0"/>
                        </a:rPr>
                        <a:t>Mission Bernal Campus</a:t>
                      </a:r>
                      <a:endParaRPr lang="en-US" sz="1400" dirty="0" smtClean="0">
                        <a:solidFill>
                          <a:schemeClr val="tx1">
                            <a:lumMod val="65000"/>
                            <a:lumOff val="35000"/>
                          </a:schemeClr>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327190">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rPr>
                        <a:t>CPMC Research Institute</a:t>
                      </a: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lumMod val="65000"/>
                              <a:lumOff val="35000"/>
                            </a:schemeClr>
                          </a:solidFill>
                          <a:latin typeface="Arial" panose="020B0604020202020204" pitchFamily="34" charset="0"/>
                          <a:cs typeface="Arial" panose="020B0604020202020204" pitchFamily="34" charset="0"/>
                        </a:rPr>
                        <a:t>Renovated Stanford Building</a:t>
                      </a: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27190">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rPr>
                        <a:t>GI &amp; IES</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rPr>
                        <a:t>Van Ness Campus</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327190">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rPr>
                        <a:t>Imaging</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rPr>
                        <a:t>Van Ness</a:t>
                      </a:r>
                      <a:r>
                        <a:rPr lang="en-US" sz="1400" baseline="0" dirty="0" smtClean="0">
                          <a:solidFill>
                            <a:schemeClr val="tx1">
                              <a:lumMod val="65000"/>
                              <a:lumOff val="35000"/>
                            </a:schemeClr>
                          </a:solidFill>
                          <a:latin typeface="Arial" panose="020B0604020202020204" pitchFamily="34" charset="0"/>
                          <a:cs typeface="Arial" panose="020B0604020202020204" pitchFamily="34" charset="0"/>
                        </a:rPr>
                        <a:t> Campus</a:t>
                      </a: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271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lumMod val="65000"/>
                              <a:lumOff val="35000"/>
                            </a:schemeClr>
                          </a:solidFill>
                          <a:latin typeface="Arial" panose="020B0604020202020204" pitchFamily="34" charset="0"/>
                          <a:cs typeface="Arial" panose="020B0604020202020204" pitchFamily="34" charset="0"/>
                        </a:rPr>
                        <a:t>Informatics</a:t>
                      </a: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lumMod val="65000"/>
                              <a:lumOff val="35000"/>
                            </a:schemeClr>
                          </a:solidFill>
                          <a:latin typeface="Arial" panose="020B0604020202020204" pitchFamily="34" charset="0"/>
                          <a:cs typeface="Arial" panose="020B0604020202020204" pitchFamily="34" charset="0"/>
                        </a:rPr>
                        <a:t>Renovated Stanford Building</a:t>
                      </a: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327190">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rPr>
                        <a:t>IS (PAC)</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lumMod val="65000"/>
                              <a:lumOff val="35000"/>
                            </a:schemeClr>
                          </a:solidFill>
                          <a:latin typeface="Arial" panose="020B0604020202020204" pitchFamily="34" charset="0"/>
                          <a:cs typeface="Arial" panose="020B0604020202020204" pitchFamily="34" charset="0"/>
                        </a:rPr>
                        <a:t>Renovated Stanford Building</a:t>
                      </a: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27190">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rPr>
                        <a:t>Melanoma &amp; Head/Neck</a:t>
                      </a: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lumMod val="65000"/>
                              <a:lumOff val="35000"/>
                            </a:schemeClr>
                          </a:solidFill>
                          <a:latin typeface="Arial" panose="020B0604020202020204" pitchFamily="34" charset="0"/>
                          <a:cs typeface="Arial" panose="020B0604020202020204" pitchFamily="34" charset="0"/>
                        </a:rPr>
                        <a:t>Renovated Stanford Building</a:t>
                      </a: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rgbClr val="FFFFFF"/>
                    </a:solidFill>
                  </a:tcPr>
                </a:tc>
              </a:tr>
              <a:tr h="327190">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rPr>
                        <a:t>PT/OT</a:t>
                      </a: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lumMod val="65000"/>
                              <a:lumOff val="35000"/>
                            </a:schemeClr>
                          </a:solidFill>
                          <a:latin typeface="Arial" panose="020B0604020202020204" pitchFamily="34" charset="0"/>
                          <a:cs typeface="Arial" panose="020B0604020202020204" pitchFamily="34" charset="0"/>
                        </a:rPr>
                        <a:t>Davies Campus</a:t>
                      </a: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27190">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rPr>
                        <a:t>Pulmonary Rehab</a:t>
                      </a:r>
                      <a:endParaRPr lang="en-US" sz="1400" dirty="0" smtClean="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lumMod val="65000"/>
                              <a:lumOff val="35000"/>
                            </a:schemeClr>
                          </a:solidFill>
                          <a:latin typeface="Arial" panose="020B0604020202020204" pitchFamily="34" charset="0"/>
                          <a:cs typeface="Arial" panose="020B0604020202020204" pitchFamily="34" charset="0"/>
                        </a:rPr>
                        <a:t>Mission Bernal Campus</a:t>
                      </a:r>
                      <a:endParaRPr lang="en-US" sz="1400" dirty="0" smtClean="0">
                        <a:solidFill>
                          <a:schemeClr val="tx1">
                            <a:lumMod val="65000"/>
                            <a:lumOff val="35000"/>
                          </a:schemeClr>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8599"/>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39738603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Minion Pro" panose="02040503050306020203"/>
              </a:rPr>
              <a:t>CAL Inpatient</a:t>
            </a:r>
            <a:endParaRPr lang="en-US" dirty="0">
              <a:latin typeface="Minion Pro" panose="02040503050306020203"/>
            </a:endParaRPr>
          </a:p>
        </p:txBody>
      </p:sp>
      <p:graphicFrame>
        <p:nvGraphicFramePr>
          <p:cNvPr id="7" name="Content Placeholder 1"/>
          <p:cNvGraphicFramePr>
            <a:graphicFrameLocks/>
          </p:cNvGraphicFramePr>
          <p:nvPr>
            <p:extLst>
              <p:ext uri="{D42A27DB-BD31-4B8C-83A1-F6EECF244321}">
                <p14:modId xmlns:p14="http://schemas.microsoft.com/office/powerpoint/2010/main" val="3972473610"/>
              </p:ext>
            </p:extLst>
          </p:nvPr>
        </p:nvGraphicFramePr>
        <p:xfrm>
          <a:off x="366617" y="868680"/>
          <a:ext cx="8567176" cy="3703320"/>
        </p:xfrm>
        <a:graphic>
          <a:graphicData uri="http://schemas.openxmlformats.org/drawingml/2006/table">
            <a:tbl>
              <a:tblPr firstRow="1" bandRow="1">
                <a:tableStyleId>{912C8C85-51F0-491E-9774-3900AFEF0FD7}</a:tableStyleId>
              </a:tblPr>
              <a:tblGrid>
                <a:gridCol w="2751487"/>
                <a:gridCol w="1532101"/>
                <a:gridCol w="2141794"/>
                <a:gridCol w="2141794"/>
              </a:tblGrid>
              <a:tr h="359399">
                <a:tc>
                  <a:txBody>
                    <a:bodyPr/>
                    <a:lstStyle/>
                    <a:p>
                      <a:pPr algn="l"/>
                      <a:r>
                        <a:rPr lang="en-US" dirty="0" smtClean="0">
                          <a:latin typeface="+mj-lt"/>
                        </a:rPr>
                        <a:t>Current</a:t>
                      </a: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l"/>
                      <a:r>
                        <a:rPr lang="en-US" dirty="0" smtClean="0">
                          <a:latin typeface="+mj-lt"/>
                        </a:rPr>
                        <a:t>Future</a:t>
                      </a: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l"/>
                      <a:r>
                        <a:rPr lang="en-US" dirty="0" smtClean="0">
                          <a:latin typeface="+mj-lt"/>
                        </a:rPr>
                        <a:t>Service Line</a:t>
                      </a: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l"/>
                      <a:r>
                        <a:rPr lang="en-US" dirty="0" smtClean="0">
                          <a:latin typeface="+mj-lt"/>
                        </a:rPr>
                        <a:t>Floor</a:t>
                      </a:r>
                      <a:endParaRPr lang="en-US" dirty="0">
                        <a:latin typeface="+mj-lt"/>
                      </a:endParaRPr>
                    </a:p>
                  </a:txBody>
                  <a:tcPr>
                    <a:lnB w="3175" cap="flat" cmpd="sng" algn="ctr">
                      <a:noFill/>
                      <a:prstDash val="solid"/>
                      <a:round/>
                      <a:headEnd type="none" w="med" len="med"/>
                      <a:tailEnd type="none" w="med" len="med"/>
                    </a:lnB>
                    <a:solidFill>
                      <a:srgbClr val="00AAA0"/>
                    </a:solidFill>
                  </a:tcPr>
                </a:tc>
              </a:tr>
              <a:tr h="228600">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Antepartum 1E,</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 </a:t>
                      </a:r>
                      <a:r>
                        <a:rPr lang="en-US" sz="1800" dirty="0" smtClean="0">
                          <a:solidFill>
                            <a:schemeClr val="tx1">
                              <a:lumMod val="65000"/>
                              <a:lumOff val="35000"/>
                            </a:schemeClr>
                          </a:solidFill>
                          <a:latin typeface="Arial" panose="020B0604020202020204" pitchFamily="34" charset="0"/>
                          <a:cs typeface="Arial" panose="020B0604020202020204" pitchFamily="34" charset="0"/>
                        </a:rPr>
                        <a:t>2W</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Van Ness</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Antepartum</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5</a:t>
                      </a:r>
                      <a:r>
                        <a:rPr lang="en-US" sz="1800" baseline="30000" dirty="0" smtClean="0">
                          <a:solidFill>
                            <a:schemeClr val="tx1">
                              <a:lumMod val="65000"/>
                              <a:lumOff val="35000"/>
                            </a:schemeClr>
                          </a:solidFill>
                          <a:latin typeface="Arial" panose="020B0604020202020204" pitchFamily="34" charset="0"/>
                          <a:cs typeface="Arial" panose="020B0604020202020204" pitchFamily="34" charset="0"/>
                        </a:rPr>
                        <a:t>th</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411480">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Postpartum 2W,</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 4W</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249"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Van Ness</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Postpartum</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8</a:t>
                      </a:r>
                      <a:r>
                        <a:rPr lang="en-US" sz="1800" baseline="30000" dirty="0" smtClean="0">
                          <a:solidFill>
                            <a:schemeClr val="tx1">
                              <a:lumMod val="65000"/>
                              <a:lumOff val="35000"/>
                            </a:schemeClr>
                          </a:solidFill>
                          <a:latin typeface="Arial" panose="020B0604020202020204" pitchFamily="34" charset="0"/>
                          <a:cs typeface="Arial" panose="020B0604020202020204" pitchFamily="34" charset="0"/>
                        </a:rPr>
                        <a:t>th</a:t>
                      </a: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359399">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Nursery</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249"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Van Ness</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Nursery</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8</a:t>
                      </a:r>
                      <a:r>
                        <a:rPr lang="en-US" sz="1800" baseline="30000" dirty="0" smtClean="0">
                          <a:solidFill>
                            <a:schemeClr val="tx1">
                              <a:lumMod val="65000"/>
                              <a:lumOff val="35000"/>
                            </a:schemeClr>
                          </a:solidFill>
                          <a:latin typeface="Arial" panose="020B0604020202020204" pitchFamily="34" charset="0"/>
                          <a:cs typeface="Arial" panose="020B0604020202020204" pitchFamily="34" charset="0"/>
                        </a:rPr>
                        <a:t>th</a:t>
                      </a: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59399">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LDRP 2N,</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 2E</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249"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Van Ness</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LDR</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5</a:t>
                      </a:r>
                      <a:r>
                        <a:rPr lang="en-US" sz="1800" baseline="30000" dirty="0" smtClean="0">
                          <a:solidFill>
                            <a:schemeClr val="tx1">
                              <a:lumMod val="65000"/>
                              <a:lumOff val="35000"/>
                            </a:schemeClr>
                          </a:solidFill>
                          <a:latin typeface="Arial" panose="020B0604020202020204" pitchFamily="34" charset="0"/>
                          <a:cs typeface="Arial" panose="020B0604020202020204" pitchFamily="34" charset="0"/>
                        </a:rPr>
                        <a:t>th</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359399">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NICU - N, E, W</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249"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Van Ness</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NICU</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5</a:t>
                      </a:r>
                      <a:r>
                        <a:rPr lang="en-US" sz="1800" baseline="30000" dirty="0" smtClean="0">
                          <a:solidFill>
                            <a:schemeClr val="tx1">
                              <a:lumMod val="65000"/>
                              <a:lumOff val="35000"/>
                            </a:schemeClr>
                          </a:solidFill>
                          <a:latin typeface="Arial" panose="020B0604020202020204" pitchFamily="34" charset="0"/>
                          <a:cs typeface="Arial" panose="020B0604020202020204" pitchFamily="34" charset="0"/>
                        </a:rPr>
                        <a:t>th</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59399">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PICU </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249"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Van Ness</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PICU</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7</a:t>
                      </a:r>
                      <a:r>
                        <a:rPr lang="en-US" sz="1800" baseline="30000" dirty="0" smtClean="0">
                          <a:solidFill>
                            <a:schemeClr val="tx1">
                              <a:lumMod val="65000"/>
                              <a:lumOff val="35000"/>
                            </a:schemeClr>
                          </a:solidFill>
                          <a:latin typeface="Arial" panose="020B0604020202020204" pitchFamily="34" charset="0"/>
                          <a:cs typeface="Arial" panose="020B0604020202020204" pitchFamily="34" charset="0"/>
                        </a:rPr>
                        <a:t>th</a:t>
                      </a: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359399">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Pedi Stepdown?</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249"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Van Ness?</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Pediatrics</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?7</a:t>
                      </a:r>
                      <a:r>
                        <a:rPr lang="en-US" sz="1800" baseline="30000" dirty="0" smtClean="0">
                          <a:solidFill>
                            <a:schemeClr val="tx1">
                              <a:lumMod val="65000"/>
                              <a:lumOff val="35000"/>
                            </a:schemeClr>
                          </a:solidFill>
                          <a:latin typeface="Arial" panose="020B0604020202020204" pitchFamily="34" charset="0"/>
                          <a:cs typeface="Arial" panose="020B0604020202020204" pitchFamily="34" charset="0"/>
                        </a:rPr>
                        <a:t>th</a:t>
                      </a: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59399">
                <a:tc>
                  <a:txBody>
                    <a:bodyPr/>
                    <a:lstStyle/>
                    <a:p>
                      <a:pPr marL="0" marR="0" lvl="0" indent="0" algn="l" defTabSz="914249"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Pediatrics 5N</a:t>
                      </a: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249"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Van Ness</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Pediatrics</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7</a:t>
                      </a:r>
                      <a:r>
                        <a:rPr lang="en-US" sz="1800" baseline="30000" dirty="0" smtClean="0">
                          <a:solidFill>
                            <a:schemeClr val="tx1">
                              <a:lumMod val="65000"/>
                              <a:lumOff val="35000"/>
                            </a:schemeClr>
                          </a:solidFill>
                          <a:latin typeface="Arial" panose="020B0604020202020204" pitchFamily="34" charset="0"/>
                          <a:cs typeface="Arial" panose="020B0604020202020204" pitchFamily="34" charset="0"/>
                        </a:rPr>
                        <a:t>th</a:t>
                      </a: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359399">
                <a:tc>
                  <a:txBody>
                    <a:bodyPr/>
                    <a:lstStyle/>
                    <a:p>
                      <a:pPr algn="l"/>
                      <a:r>
                        <a:rPr lang="en-US" sz="1800" dirty="0" err="1" smtClean="0">
                          <a:solidFill>
                            <a:schemeClr val="tx1">
                              <a:lumMod val="65000"/>
                              <a:lumOff val="35000"/>
                            </a:schemeClr>
                          </a:solidFill>
                          <a:latin typeface="Arial" panose="020B0604020202020204" pitchFamily="34" charset="0"/>
                          <a:cs typeface="Arial" panose="020B0604020202020204" pitchFamily="34" charset="0"/>
                        </a:rPr>
                        <a:t>MedSurg</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 1East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249"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Davies</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Ortho</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3N</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5637556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Minion Pro" panose="02040503050306020203"/>
              </a:rPr>
              <a:t>CAL Outpatient and Ancillaries</a:t>
            </a:r>
            <a:endParaRPr lang="en-US" dirty="0">
              <a:latin typeface="Minion Pro" panose="02040503050306020203"/>
            </a:endParaRPr>
          </a:p>
        </p:txBody>
      </p:sp>
      <p:graphicFrame>
        <p:nvGraphicFramePr>
          <p:cNvPr id="7" name="Content Placeholder 1"/>
          <p:cNvGraphicFramePr>
            <a:graphicFrameLocks/>
          </p:cNvGraphicFramePr>
          <p:nvPr>
            <p:extLst>
              <p:ext uri="{D42A27DB-BD31-4B8C-83A1-F6EECF244321}">
                <p14:modId xmlns:p14="http://schemas.microsoft.com/office/powerpoint/2010/main" val="1465335364"/>
              </p:ext>
            </p:extLst>
          </p:nvPr>
        </p:nvGraphicFramePr>
        <p:xfrm>
          <a:off x="366615" y="826026"/>
          <a:ext cx="8292752" cy="3048000"/>
        </p:xfrm>
        <a:graphic>
          <a:graphicData uri="http://schemas.openxmlformats.org/drawingml/2006/table">
            <a:tbl>
              <a:tblPr firstRow="1" bandRow="1">
                <a:tableStyleId>{912C8C85-51F0-491E-9774-3900AFEF0FD7}</a:tableStyleId>
              </a:tblPr>
              <a:tblGrid>
                <a:gridCol w="3748185"/>
                <a:gridCol w="4544567"/>
              </a:tblGrid>
              <a:tr h="327190">
                <a:tc>
                  <a:txBody>
                    <a:bodyPr/>
                    <a:lstStyle/>
                    <a:p>
                      <a:pPr algn="l"/>
                      <a:r>
                        <a:rPr lang="en-US" dirty="0" smtClean="0">
                          <a:latin typeface="+mj-lt"/>
                        </a:rPr>
                        <a:t>Department</a:t>
                      </a: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l"/>
                      <a:r>
                        <a:rPr lang="en-US" dirty="0" smtClean="0">
                          <a:latin typeface="+mj-lt"/>
                        </a:rPr>
                        <a:t>Future Location</a:t>
                      </a:r>
                      <a:endParaRPr lang="en-US" dirty="0">
                        <a:latin typeface="+mj-lt"/>
                      </a:endParaRPr>
                    </a:p>
                  </a:txBody>
                  <a:tcPr>
                    <a:lnB w="3175" cap="flat" cmpd="sng" algn="ctr">
                      <a:noFill/>
                      <a:prstDash val="solid"/>
                      <a:round/>
                      <a:headEnd type="none" w="med" len="med"/>
                      <a:tailEnd type="none" w="med" len="med"/>
                    </a:lnB>
                    <a:solidFill>
                      <a:srgbClr val="00AAA0"/>
                    </a:solidFill>
                  </a:tcPr>
                </a:tc>
              </a:tr>
              <a:tr h="327190">
                <a:tc>
                  <a:txBody>
                    <a:bodyPr/>
                    <a:lstStyle/>
                    <a:p>
                      <a:pPr algn="l"/>
                      <a:r>
                        <a:rPr lang="en-US" sz="1600" dirty="0" smtClean="0">
                          <a:solidFill>
                            <a:schemeClr val="tx1">
                              <a:lumMod val="65000"/>
                              <a:lumOff val="35000"/>
                            </a:schemeClr>
                          </a:solidFill>
                          <a:latin typeface="Arial" panose="020B0604020202020204" pitchFamily="34" charset="0"/>
                          <a:cs typeface="Arial" panose="020B0604020202020204" pitchFamily="34" charset="0"/>
                        </a:rPr>
                        <a:t>Breast Care Clinic (SPMF)</a:t>
                      </a:r>
                    </a:p>
                  </a:txBody>
                  <a:tcPr>
                    <a:lnL w="3175" cap="flat" cmpd="sng" algn="ctr">
                      <a:noFill/>
                      <a:prstDash val="solid"/>
                      <a:round/>
                      <a:headEnd type="none" w="med" len="med"/>
                      <a:tailEnd type="none" w="med" len="med"/>
                    </a:lnL>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65000"/>
                              <a:lumOff val="35000"/>
                            </a:schemeClr>
                          </a:solidFill>
                          <a:latin typeface="Arial" panose="020B0604020202020204" pitchFamily="34" charset="0"/>
                          <a:cs typeface="Arial" panose="020B0604020202020204" pitchFamily="34" charset="0"/>
                        </a:rPr>
                        <a:t>2100 Webster</a:t>
                      </a:r>
                    </a:p>
                  </a:txBody>
                  <a:tcPr>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27190">
                <a:tc>
                  <a:txBody>
                    <a:bodyPr/>
                    <a:lstStyle/>
                    <a:p>
                      <a:pPr algn="l"/>
                      <a:r>
                        <a:rPr lang="en-US" sz="1600" dirty="0" smtClean="0">
                          <a:solidFill>
                            <a:schemeClr val="tx1">
                              <a:lumMod val="65000"/>
                              <a:lumOff val="35000"/>
                            </a:schemeClr>
                          </a:solidFill>
                          <a:latin typeface="Arial" panose="020B0604020202020204" pitchFamily="34" charset="0"/>
                          <a:cs typeface="Arial" panose="020B0604020202020204" pitchFamily="34" charset="0"/>
                        </a:rPr>
                        <a:t>Breast Health</a:t>
                      </a:r>
                      <a:r>
                        <a:rPr lang="en-US" sz="1600" baseline="0" dirty="0" smtClean="0">
                          <a:solidFill>
                            <a:schemeClr val="tx1">
                              <a:lumMod val="65000"/>
                              <a:lumOff val="35000"/>
                            </a:schemeClr>
                          </a:solidFill>
                          <a:latin typeface="Arial" panose="020B0604020202020204" pitchFamily="34" charset="0"/>
                          <a:cs typeface="Arial" panose="020B0604020202020204" pitchFamily="34" charset="0"/>
                        </a:rPr>
                        <a:t> Center</a:t>
                      </a:r>
                      <a:endParaRPr lang="en-US" sz="1600" dirty="0" smtClean="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65000"/>
                              <a:lumOff val="35000"/>
                            </a:schemeClr>
                          </a:solidFill>
                          <a:latin typeface="Arial" panose="020B0604020202020204" pitchFamily="34" charset="0"/>
                          <a:cs typeface="Arial" panose="020B0604020202020204" pitchFamily="34" charset="0"/>
                        </a:rPr>
                        <a:t>PAC Renovated Stanford</a:t>
                      </a:r>
                      <a:r>
                        <a:rPr lang="en-US" sz="1600" baseline="0" dirty="0" smtClean="0">
                          <a:solidFill>
                            <a:schemeClr val="tx1">
                              <a:lumMod val="65000"/>
                              <a:lumOff val="35000"/>
                            </a:schemeClr>
                          </a:solidFill>
                          <a:latin typeface="Arial" panose="020B0604020202020204" pitchFamily="34" charset="0"/>
                          <a:cs typeface="Arial" panose="020B0604020202020204" pitchFamily="34" charset="0"/>
                        </a:rPr>
                        <a:t> or Buchanan Building</a:t>
                      </a:r>
                      <a:endParaRPr lang="en-US" sz="1600" dirty="0" smtClean="0">
                        <a:solidFill>
                          <a:schemeClr val="tx1">
                            <a:lumMod val="65000"/>
                            <a:lumOff val="35000"/>
                          </a:schemeClr>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327190">
                <a:tc>
                  <a:txBody>
                    <a:bodyPr/>
                    <a:lstStyle/>
                    <a:p>
                      <a:pPr algn="l"/>
                      <a:r>
                        <a:rPr lang="en-US" sz="1600" dirty="0" smtClean="0">
                          <a:solidFill>
                            <a:schemeClr val="tx1">
                              <a:lumMod val="65000"/>
                              <a:lumOff val="35000"/>
                            </a:schemeClr>
                          </a:solidFill>
                          <a:latin typeface="Arial" panose="020B0604020202020204" pitchFamily="34" charset="0"/>
                          <a:cs typeface="Arial" panose="020B0604020202020204" pitchFamily="34" charset="0"/>
                        </a:rPr>
                        <a:t>Cancer Info Center</a:t>
                      </a:r>
                      <a:endParaRPr lang="en-US" sz="1600" dirty="0" smtClean="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C00000"/>
                          </a:solidFill>
                          <a:latin typeface="Arial" panose="020B0604020202020204" pitchFamily="34" charset="0"/>
                          <a:cs typeface="Arial" panose="020B0604020202020204" pitchFamily="34" charset="0"/>
                        </a:rPr>
                        <a:t>Other</a:t>
                      </a:r>
                      <a:r>
                        <a:rPr lang="en-US" sz="1600" baseline="0" dirty="0" smtClean="0">
                          <a:solidFill>
                            <a:srgbClr val="C00000"/>
                          </a:solidFill>
                          <a:latin typeface="Arial" panose="020B0604020202020204" pitchFamily="34" charset="0"/>
                          <a:cs typeface="Arial" panose="020B0604020202020204" pitchFamily="34" charset="0"/>
                        </a:rPr>
                        <a:t> Location TBD??</a:t>
                      </a:r>
                      <a:endParaRPr lang="en-US" sz="1600" dirty="0" smtClean="0">
                        <a:solidFill>
                          <a:srgbClr val="C00000"/>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27190">
                <a:tc>
                  <a:txBody>
                    <a:bodyPr/>
                    <a:lstStyle/>
                    <a:p>
                      <a:pPr algn="l"/>
                      <a:r>
                        <a:rPr lang="en-US" sz="1600" dirty="0" smtClean="0">
                          <a:solidFill>
                            <a:schemeClr val="tx1">
                              <a:lumMod val="65000"/>
                              <a:lumOff val="35000"/>
                            </a:schemeClr>
                          </a:solidFill>
                          <a:latin typeface="Arial" panose="020B0604020202020204" pitchFamily="34" charset="0"/>
                          <a:cs typeface="Arial" panose="020B0604020202020204" pitchFamily="34" charset="0"/>
                        </a:rPr>
                        <a:t>Diabetes</a:t>
                      </a:r>
                      <a:endParaRPr lang="en-US" sz="1600" dirty="0" smtClean="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65000"/>
                              <a:lumOff val="35000"/>
                            </a:schemeClr>
                          </a:solidFill>
                          <a:latin typeface="Arial" panose="020B0604020202020204" pitchFamily="34" charset="0"/>
                          <a:cs typeface="Arial" panose="020B0604020202020204" pitchFamily="34" charset="0"/>
                        </a:rPr>
                        <a:t>PAC Renovated Stanford</a:t>
                      </a:r>
                      <a:r>
                        <a:rPr lang="en-US" sz="1600" baseline="0" dirty="0" smtClean="0">
                          <a:solidFill>
                            <a:schemeClr val="tx1">
                              <a:lumMod val="65000"/>
                              <a:lumOff val="35000"/>
                            </a:schemeClr>
                          </a:solidFill>
                          <a:latin typeface="Arial" panose="020B0604020202020204" pitchFamily="34" charset="0"/>
                          <a:cs typeface="Arial" panose="020B0604020202020204" pitchFamily="34" charset="0"/>
                        </a:rPr>
                        <a:t> or Buchanan Building</a:t>
                      </a:r>
                      <a:endParaRPr lang="en-US" sz="1600" dirty="0" smtClean="0">
                        <a:solidFill>
                          <a:schemeClr val="tx1">
                            <a:lumMod val="65000"/>
                            <a:lumOff val="35000"/>
                          </a:schemeClr>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327190">
                <a:tc>
                  <a:txBody>
                    <a:bodyPr/>
                    <a:lstStyle/>
                    <a:p>
                      <a:pPr algn="l"/>
                      <a:r>
                        <a:rPr lang="en-US" sz="1600" dirty="0" smtClean="0">
                          <a:solidFill>
                            <a:schemeClr val="tx1">
                              <a:lumMod val="65000"/>
                              <a:lumOff val="35000"/>
                            </a:schemeClr>
                          </a:solidFill>
                          <a:latin typeface="Arial" panose="020B0604020202020204" pitchFamily="34" charset="0"/>
                          <a:cs typeface="Arial" panose="020B0604020202020204" pitchFamily="34" charset="0"/>
                        </a:rPr>
                        <a:t>GME / FHC (SPMF)</a:t>
                      </a:r>
                      <a:endParaRPr lang="en-US" sz="1600" dirty="0" smtClean="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65000"/>
                              <a:lumOff val="35000"/>
                            </a:schemeClr>
                          </a:solidFill>
                          <a:latin typeface="Arial" panose="020B0604020202020204" pitchFamily="34" charset="0"/>
                          <a:cs typeface="Arial" panose="020B0604020202020204" pitchFamily="34" charset="0"/>
                        </a:rPr>
                        <a:t>2100</a:t>
                      </a:r>
                      <a:r>
                        <a:rPr lang="en-US" sz="1600" baseline="0" dirty="0" smtClean="0">
                          <a:solidFill>
                            <a:schemeClr val="tx1">
                              <a:lumMod val="65000"/>
                              <a:lumOff val="35000"/>
                            </a:schemeClr>
                          </a:solidFill>
                          <a:latin typeface="Arial" panose="020B0604020202020204" pitchFamily="34" charset="0"/>
                          <a:cs typeface="Arial" panose="020B0604020202020204" pitchFamily="34" charset="0"/>
                        </a:rPr>
                        <a:t> Webster</a:t>
                      </a:r>
                      <a:endParaRPr lang="en-US" sz="1600" dirty="0" smtClean="0">
                        <a:solidFill>
                          <a:schemeClr val="tx1">
                            <a:lumMod val="65000"/>
                            <a:lumOff val="35000"/>
                          </a:schemeClr>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r>
              <a:tr h="327190">
                <a:tc>
                  <a:txBody>
                    <a:bodyPr/>
                    <a:lstStyle/>
                    <a:p>
                      <a:pPr algn="l"/>
                      <a:r>
                        <a:rPr lang="en-US" sz="1600" dirty="0" smtClean="0">
                          <a:solidFill>
                            <a:schemeClr val="tx1">
                              <a:lumMod val="65000"/>
                              <a:lumOff val="35000"/>
                            </a:schemeClr>
                          </a:solidFill>
                          <a:latin typeface="Arial" panose="020B0604020202020204" pitchFamily="34" charset="0"/>
                          <a:cs typeface="Arial" panose="020B0604020202020204" pitchFamily="34" charset="0"/>
                        </a:rPr>
                        <a:t>HIM</a:t>
                      </a:r>
                      <a:endParaRPr lang="en-US" sz="1600" dirty="0" smtClean="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C00000"/>
                          </a:solidFill>
                          <a:latin typeface="Arial" panose="020B0604020202020204" pitchFamily="34" charset="0"/>
                          <a:cs typeface="Arial" panose="020B0604020202020204" pitchFamily="34" charset="0"/>
                        </a:rPr>
                        <a:t>Other</a:t>
                      </a:r>
                      <a:r>
                        <a:rPr lang="en-US" sz="1600" baseline="0" dirty="0" smtClean="0">
                          <a:solidFill>
                            <a:srgbClr val="C00000"/>
                          </a:solidFill>
                          <a:latin typeface="Arial" panose="020B0604020202020204" pitchFamily="34" charset="0"/>
                          <a:cs typeface="Arial" panose="020B0604020202020204" pitchFamily="34" charset="0"/>
                        </a:rPr>
                        <a:t> Location TBD??</a:t>
                      </a:r>
                      <a:endParaRPr lang="en-US" sz="1600" dirty="0" smtClean="0">
                        <a:solidFill>
                          <a:srgbClr val="C00000"/>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327190">
                <a:tc>
                  <a:txBody>
                    <a:bodyPr/>
                    <a:lstStyle/>
                    <a:p>
                      <a:pPr algn="l"/>
                      <a:r>
                        <a:rPr lang="en-US" sz="1600" dirty="0" smtClean="0">
                          <a:solidFill>
                            <a:schemeClr val="tx1">
                              <a:lumMod val="65000"/>
                              <a:lumOff val="35000"/>
                            </a:schemeClr>
                          </a:solidFill>
                          <a:latin typeface="Arial" panose="020B0604020202020204" pitchFamily="34" charset="0"/>
                          <a:cs typeface="Arial" panose="020B0604020202020204" pitchFamily="34" charset="0"/>
                        </a:rPr>
                        <a:t>Infection Control</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c>
                  <a:txBody>
                    <a:bodyPr/>
                    <a:lstStyle/>
                    <a:p>
                      <a:pPr algn="l"/>
                      <a:r>
                        <a:rPr lang="en-US" sz="1600" dirty="0" smtClean="0">
                          <a:solidFill>
                            <a:schemeClr val="tx1">
                              <a:lumMod val="65000"/>
                              <a:lumOff val="35000"/>
                            </a:schemeClr>
                          </a:solidFill>
                          <a:latin typeface="Arial" panose="020B0604020202020204" pitchFamily="34" charset="0"/>
                          <a:cs typeface="Arial" panose="020B0604020202020204" pitchFamily="34" charset="0"/>
                        </a:rPr>
                        <a:t>PAC Renovated Stanford</a:t>
                      </a:r>
                      <a:r>
                        <a:rPr lang="en-US" sz="1600" baseline="0" dirty="0" smtClean="0">
                          <a:solidFill>
                            <a:schemeClr val="tx1">
                              <a:lumMod val="65000"/>
                              <a:lumOff val="35000"/>
                            </a:schemeClr>
                          </a:solidFill>
                          <a:latin typeface="Arial" panose="020B0604020202020204" pitchFamily="34" charset="0"/>
                          <a:cs typeface="Arial" panose="020B0604020202020204" pitchFamily="34" charset="0"/>
                        </a:rPr>
                        <a:t> or Buchanan Building</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r>
              <a:tr h="327190">
                <a:tc>
                  <a:txBody>
                    <a:bodyPr/>
                    <a:lstStyle/>
                    <a:p>
                      <a:pPr algn="l"/>
                      <a:r>
                        <a:rPr lang="en-US" sz="1600" dirty="0" smtClean="0">
                          <a:solidFill>
                            <a:schemeClr val="tx1">
                              <a:lumMod val="65000"/>
                              <a:lumOff val="35000"/>
                            </a:schemeClr>
                          </a:solidFill>
                          <a:latin typeface="Arial" panose="020B0604020202020204" pitchFamily="34" charset="0"/>
                          <a:cs typeface="Arial" panose="020B0604020202020204" pitchFamily="34" charset="0"/>
                        </a:rPr>
                        <a:t>Medical Staff</a:t>
                      </a:r>
                      <a:r>
                        <a:rPr lang="en-US" sz="1600" baseline="0" dirty="0" smtClean="0">
                          <a:solidFill>
                            <a:schemeClr val="tx1">
                              <a:lumMod val="65000"/>
                              <a:lumOff val="35000"/>
                            </a:schemeClr>
                          </a:solidFill>
                          <a:latin typeface="Arial" panose="020B0604020202020204" pitchFamily="34" charset="0"/>
                          <a:cs typeface="Arial" panose="020B0604020202020204" pitchFamily="34" charset="0"/>
                        </a:rPr>
                        <a:t> Services</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600" dirty="0" smtClean="0">
                          <a:solidFill>
                            <a:schemeClr val="tx1">
                              <a:lumMod val="65000"/>
                              <a:lumOff val="35000"/>
                            </a:schemeClr>
                          </a:solidFill>
                          <a:latin typeface="Arial" panose="020B0604020202020204" pitchFamily="34" charset="0"/>
                          <a:cs typeface="Arial" panose="020B0604020202020204" pitchFamily="34" charset="0"/>
                        </a:rPr>
                        <a:t>PAC Renovated Stanford</a:t>
                      </a:r>
                      <a:r>
                        <a:rPr lang="en-US" sz="1600" baseline="0" dirty="0" smtClean="0">
                          <a:solidFill>
                            <a:schemeClr val="tx1">
                              <a:lumMod val="65000"/>
                              <a:lumOff val="35000"/>
                            </a:schemeClr>
                          </a:solidFill>
                          <a:latin typeface="Arial" panose="020B0604020202020204" pitchFamily="34" charset="0"/>
                          <a:cs typeface="Arial" panose="020B0604020202020204" pitchFamily="34" charset="0"/>
                        </a:rPr>
                        <a:t> or Buchanan Building</a:t>
                      </a:r>
                      <a:endParaRPr lang="en-US" sz="1600" baseline="0" dirty="0" smtClean="0">
                        <a:solidFill>
                          <a:schemeClr val="tx1">
                            <a:lumMod val="65000"/>
                            <a:lumOff val="35000"/>
                          </a:schemeClr>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26057966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White plate"/>
          <p:cNvSpPr/>
          <p:nvPr/>
        </p:nvSpPr>
        <p:spPr>
          <a:xfrm>
            <a:off x="0" y="0"/>
            <a:ext cx="9144845" cy="5145766"/>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Warren and ..."/>
          <p:cNvSpPr/>
          <p:nvPr/>
        </p:nvSpPr>
        <p:spPr>
          <a:xfrm>
            <a:off x="233079" y="2720060"/>
            <a:ext cx="5999923" cy="584759"/>
          </a:xfrm>
          <a:prstGeom prst="rect">
            <a:avLst/>
          </a:prstGeom>
        </p:spPr>
        <p:txBody>
          <a:bodyPr wrap="square" lIns="91425" tIns="45712" rIns="91425" bIns="45712">
            <a:spAutoFit/>
          </a:bodyPr>
          <a:lstStyle/>
          <a:p>
            <a:r>
              <a:rPr lang="en-US" dirty="0">
                <a:solidFill>
                  <a:schemeClr val="bg1"/>
                </a:solidFill>
              </a:rPr>
              <a:t>with </a:t>
            </a:r>
            <a:r>
              <a:rPr lang="en-US" b="1" dirty="0">
                <a:solidFill>
                  <a:schemeClr val="bg1"/>
                </a:solidFill>
              </a:rPr>
              <a:t>Dr. Warren Browner, CEO </a:t>
            </a:r>
          </a:p>
          <a:p>
            <a:r>
              <a:rPr lang="en-US" dirty="0">
                <a:solidFill>
                  <a:schemeClr val="bg1"/>
                </a:solidFill>
              </a:rPr>
              <a:t>and </a:t>
            </a:r>
            <a:r>
              <a:rPr lang="en-US" b="1" dirty="0" smtClean="0">
                <a:solidFill>
                  <a:schemeClr val="bg1"/>
                </a:solidFill>
              </a:rPr>
              <a:t>Mary Lanier, CEO</a:t>
            </a:r>
          </a:p>
        </p:txBody>
      </p:sp>
      <p:sp>
        <p:nvSpPr>
          <p:cNvPr id="8" name="TownHall"/>
          <p:cNvSpPr txBox="1"/>
          <p:nvPr/>
        </p:nvSpPr>
        <p:spPr>
          <a:xfrm>
            <a:off x="156880" y="1829699"/>
            <a:ext cx="5181600" cy="915701"/>
          </a:xfrm>
          <a:prstGeom prst="rect">
            <a:avLst/>
          </a:prstGeom>
          <a:noFill/>
        </p:spPr>
        <p:txBody>
          <a:bodyPr wrap="square" rtlCol="0">
            <a:spAutoFit/>
          </a:bodyPr>
          <a:lstStyle/>
          <a:p>
            <a:r>
              <a:rPr lang="en-US" sz="6600" dirty="0" smtClean="0">
                <a:solidFill>
                  <a:schemeClr val="bg1"/>
                </a:solidFill>
                <a:latin typeface="Arial" pitchFamily="34" charset="0"/>
                <a:cs typeface="Arial" pitchFamily="34" charset="0"/>
              </a:rPr>
              <a:t>TOWN HALL</a:t>
            </a:r>
            <a:endParaRPr lang="en-US" sz="3600" b="1" dirty="0">
              <a:solidFill>
                <a:schemeClr val="bg1"/>
              </a:solidFill>
              <a:latin typeface="Arial" pitchFamily="34" charset="0"/>
              <a:cs typeface="Arial" pitchFamily="34" charset="0"/>
            </a:endParaRPr>
          </a:p>
        </p:txBody>
      </p:sp>
      <p:sp>
        <p:nvSpPr>
          <p:cNvPr id="9" name="Fall 2017 CEO"/>
          <p:cNvSpPr txBox="1"/>
          <p:nvPr/>
        </p:nvSpPr>
        <p:spPr>
          <a:xfrm>
            <a:off x="156880" y="1141227"/>
            <a:ext cx="4724400" cy="1077218"/>
          </a:xfrm>
          <a:prstGeom prst="rect">
            <a:avLst/>
          </a:prstGeom>
          <a:noFill/>
        </p:spPr>
        <p:txBody>
          <a:bodyPr wrap="square" rtlCol="0">
            <a:spAutoFit/>
          </a:bodyPr>
          <a:lstStyle/>
          <a:p>
            <a:r>
              <a:rPr lang="en-US" sz="1200" dirty="0" smtClean="0">
                <a:solidFill>
                  <a:schemeClr val="bg1"/>
                </a:solidFill>
                <a:latin typeface="Arial" pitchFamily="34" charset="0"/>
                <a:cs typeface="Arial" pitchFamily="34" charset="0"/>
              </a:rPr>
              <a:t>  February 2018</a:t>
            </a:r>
            <a:r>
              <a:rPr lang="en-US" sz="1600" b="1" dirty="0" smtClean="0">
                <a:solidFill>
                  <a:schemeClr val="bg1"/>
                </a:solidFill>
                <a:latin typeface="Arial" pitchFamily="34" charset="0"/>
                <a:cs typeface="Arial" pitchFamily="34" charset="0"/>
              </a:rPr>
              <a:t> </a:t>
            </a:r>
            <a:endParaRPr lang="en-US" sz="3200" b="1" dirty="0" smtClean="0">
              <a:solidFill>
                <a:schemeClr val="bg1"/>
              </a:solidFill>
              <a:latin typeface="Arial" pitchFamily="34" charset="0"/>
              <a:cs typeface="Arial" pitchFamily="34" charset="0"/>
            </a:endParaRPr>
          </a:p>
          <a:p>
            <a:pPr>
              <a:lnSpc>
                <a:spcPct val="80000"/>
              </a:lnSpc>
            </a:pPr>
            <a:r>
              <a:rPr lang="en-US" sz="6000" b="1" dirty="0" smtClean="0">
                <a:solidFill>
                  <a:schemeClr val="bg1"/>
                </a:solidFill>
                <a:latin typeface="Arial" pitchFamily="34" charset="0"/>
                <a:cs typeface="Arial" pitchFamily="34" charset="0"/>
              </a:rPr>
              <a:t>CEO</a:t>
            </a:r>
            <a:endParaRPr lang="en-US" sz="11500" b="1" dirty="0" smtClean="0">
              <a:solidFill>
                <a:schemeClr val="bg1"/>
              </a:solidFill>
              <a:latin typeface="Arial" pitchFamily="34" charset="0"/>
              <a:cs typeface="Arial" pitchFamily="34" charset="0"/>
            </a:endParaRPr>
          </a:p>
        </p:txBody>
      </p:sp>
      <p:sp>
        <p:nvSpPr>
          <p:cNvPr id="10" name="Todays"/>
          <p:cNvSpPr txBox="1"/>
          <p:nvPr/>
        </p:nvSpPr>
        <p:spPr>
          <a:xfrm>
            <a:off x="2241884" y="886693"/>
            <a:ext cx="6629400" cy="3262432"/>
          </a:xfrm>
          <a:prstGeom prst="rect">
            <a:avLst/>
          </a:prstGeom>
          <a:noFill/>
          <a:ln w="9525">
            <a:noFill/>
          </a:ln>
        </p:spPr>
        <p:txBody>
          <a:bodyPr wrap="square" lIns="182880" tIns="91440" rIns="182880" bIns="182880" rtlCol="0">
            <a:spAutoFit/>
          </a:bodyPr>
          <a:lstStyle/>
          <a:p>
            <a:pPr algn="ctr"/>
            <a:r>
              <a:rPr lang="en-US" sz="5400" dirty="0" smtClean="0">
                <a:solidFill>
                  <a:srgbClr val="524F50"/>
                </a:solidFill>
                <a:latin typeface="Minion Pro" panose="02040503050306020203" pitchFamily="18" charset="0"/>
              </a:rPr>
              <a:t>Today’s Program</a:t>
            </a:r>
            <a:endParaRPr lang="en-US" sz="5400" dirty="0">
              <a:solidFill>
                <a:srgbClr val="524F50"/>
              </a:solidFill>
              <a:latin typeface="Minion Pro" panose="02040503050306020203" pitchFamily="18" charset="0"/>
            </a:endParaRPr>
          </a:p>
          <a:p>
            <a:pPr algn="ctr"/>
            <a:r>
              <a:rPr lang="en-US" sz="2000" dirty="0" smtClean="0">
                <a:solidFill>
                  <a:srgbClr val="008599"/>
                </a:solidFill>
              </a:rPr>
              <a:t>Services Locations</a:t>
            </a:r>
          </a:p>
          <a:p>
            <a:pPr algn="ctr"/>
            <a:r>
              <a:rPr lang="en-US" sz="2000" dirty="0" smtClean="0">
                <a:solidFill>
                  <a:srgbClr val="008599"/>
                </a:solidFill>
              </a:rPr>
              <a:t>New Patient Welcome Video</a:t>
            </a:r>
          </a:p>
          <a:p>
            <a:pPr algn="ctr"/>
            <a:r>
              <a:rPr lang="en-US" sz="2000" dirty="0" smtClean="0">
                <a:solidFill>
                  <a:srgbClr val="008599"/>
                </a:solidFill>
              </a:rPr>
              <a:t>Performance—Quality Dashboard</a:t>
            </a:r>
          </a:p>
          <a:p>
            <a:pPr algn="ctr"/>
            <a:r>
              <a:rPr lang="en-US" sz="2000" dirty="0" smtClean="0">
                <a:solidFill>
                  <a:srgbClr val="008599"/>
                </a:solidFill>
              </a:rPr>
              <a:t>Teeing up the Moves</a:t>
            </a:r>
          </a:p>
          <a:p>
            <a:pPr algn="ctr"/>
            <a:r>
              <a:rPr lang="en-US" sz="2000" dirty="0" smtClean="0">
                <a:solidFill>
                  <a:srgbClr val="008599"/>
                </a:solidFill>
              </a:rPr>
              <a:t>Helping you with the transition</a:t>
            </a:r>
          </a:p>
          <a:p>
            <a:pPr algn="ctr"/>
            <a:r>
              <a:rPr lang="en-US" sz="2000" dirty="0" smtClean="0">
                <a:solidFill>
                  <a:srgbClr val="008599"/>
                </a:solidFill>
              </a:rPr>
              <a:t>Campus Stars</a:t>
            </a:r>
          </a:p>
          <a:p>
            <a:pPr algn="ctr"/>
            <a:r>
              <a:rPr lang="en-US" sz="2000" dirty="0" smtClean="0">
                <a:solidFill>
                  <a:srgbClr val="008599"/>
                </a:solidFill>
              </a:rPr>
              <a:t>Community Program Profile</a:t>
            </a:r>
            <a:endParaRPr lang="en-US" sz="2000" dirty="0">
              <a:solidFill>
                <a:srgbClr val="008599"/>
              </a:solidFill>
            </a:endParaRPr>
          </a:p>
        </p:txBody>
      </p:sp>
      <p:pic>
        <p:nvPicPr>
          <p:cNvPr id="4" name="On the Roa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96473">
            <a:off x="4731087" y="205777"/>
            <a:ext cx="3974413" cy="10353347"/>
          </a:xfrm>
          <a:prstGeom prst="rect">
            <a:avLst/>
          </a:prstGeom>
          <a:effectLst>
            <a:outerShdw blurRad="254000" dist="241300" dir="4680000" algn="t" rotWithShape="0">
              <a:prstClr val="black">
                <a:alpha val="50000"/>
              </a:prstClr>
            </a:outerShdw>
          </a:effectLst>
        </p:spPr>
      </p:pic>
    </p:spTree>
    <p:extLst>
      <p:ext uri="{BB962C8B-B14F-4D97-AF65-F5344CB8AC3E}">
        <p14:creationId xmlns:p14="http://schemas.microsoft.com/office/powerpoint/2010/main" val="17505586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8" accel="42000" fill="hold" grpId="0" nodeType="clickEffect">
                                  <p:stCondLst>
                                    <p:cond delay="800"/>
                                  </p:stCondLst>
                                  <p:childTnLst>
                                    <p:anim calcmode="lin" valueType="num">
                                      <p:cBhvr additive="base">
                                        <p:cTn id="11" dur="2200"/>
                                        <p:tgtEl>
                                          <p:spTgt spid="9"/>
                                        </p:tgtEl>
                                        <p:attrNameLst>
                                          <p:attrName>ppt_x</p:attrName>
                                        </p:attrNameLst>
                                      </p:cBhvr>
                                      <p:tavLst>
                                        <p:tav tm="0">
                                          <p:val>
                                            <p:strVal val="ppt_x"/>
                                          </p:val>
                                        </p:tav>
                                        <p:tav tm="100000">
                                          <p:val>
                                            <p:strVal val="0-ppt_w/2"/>
                                          </p:val>
                                        </p:tav>
                                      </p:tavLst>
                                    </p:anim>
                                    <p:anim calcmode="lin" valueType="num">
                                      <p:cBhvr additive="base">
                                        <p:cTn id="12" dur="2200"/>
                                        <p:tgtEl>
                                          <p:spTgt spid="9"/>
                                        </p:tgtEl>
                                        <p:attrNameLst>
                                          <p:attrName>ppt_y</p:attrName>
                                        </p:attrNameLst>
                                      </p:cBhvr>
                                      <p:tavLst>
                                        <p:tav tm="0">
                                          <p:val>
                                            <p:strVal val="ppt_y"/>
                                          </p:val>
                                        </p:tav>
                                        <p:tav tm="100000">
                                          <p:val>
                                            <p:strVal val="ppt_y"/>
                                          </p:val>
                                        </p:tav>
                                      </p:tavLst>
                                    </p:anim>
                                    <p:set>
                                      <p:cBhvr>
                                        <p:cTn id="13" dur="1" fill="hold">
                                          <p:stCondLst>
                                            <p:cond delay="2199"/>
                                          </p:stCondLst>
                                        </p:cTn>
                                        <p:tgtEl>
                                          <p:spTgt spid="9"/>
                                        </p:tgtEl>
                                        <p:attrNameLst>
                                          <p:attrName>style.visibility</p:attrName>
                                        </p:attrNameLst>
                                      </p:cBhvr>
                                      <p:to>
                                        <p:strVal val="hidden"/>
                                      </p:to>
                                    </p:set>
                                  </p:childTnLst>
                                </p:cTn>
                              </p:par>
                              <p:par>
                                <p:cTn id="14" presetID="2" presetClass="exit" presetSubtype="8" accel="42000" fill="hold" grpId="0" nodeType="withEffect">
                                  <p:stCondLst>
                                    <p:cond delay="1000"/>
                                  </p:stCondLst>
                                  <p:childTnLst>
                                    <p:anim calcmode="lin" valueType="num">
                                      <p:cBhvr additive="base">
                                        <p:cTn id="15" dur="1500"/>
                                        <p:tgtEl>
                                          <p:spTgt spid="8"/>
                                        </p:tgtEl>
                                        <p:attrNameLst>
                                          <p:attrName>ppt_x</p:attrName>
                                        </p:attrNameLst>
                                      </p:cBhvr>
                                      <p:tavLst>
                                        <p:tav tm="0">
                                          <p:val>
                                            <p:strVal val="ppt_x"/>
                                          </p:val>
                                        </p:tav>
                                        <p:tav tm="100000">
                                          <p:val>
                                            <p:strVal val="0-ppt_w/2"/>
                                          </p:val>
                                        </p:tav>
                                      </p:tavLst>
                                    </p:anim>
                                    <p:anim calcmode="lin" valueType="num">
                                      <p:cBhvr additive="base">
                                        <p:cTn id="16" dur="1500"/>
                                        <p:tgtEl>
                                          <p:spTgt spid="8"/>
                                        </p:tgtEl>
                                        <p:attrNameLst>
                                          <p:attrName>ppt_y</p:attrName>
                                        </p:attrNameLst>
                                      </p:cBhvr>
                                      <p:tavLst>
                                        <p:tav tm="0">
                                          <p:val>
                                            <p:strVal val="ppt_y"/>
                                          </p:val>
                                        </p:tav>
                                        <p:tav tm="100000">
                                          <p:val>
                                            <p:strVal val="ppt_y"/>
                                          </p:val>
                                        </p:tav>
                                      </p:tavLst>
                                    </p:anim>
                                    <p:set>
                                      <p:cBhvr>
                                        <p:cTn id="17" dur="1" fill="hold">
                                          <p:stCondLst>
                                            <p:cond delay="1499"/>
                                          </p:stCondLst>
                                        </p:cTn>
                                        <p:tgtEl>
                                          <p:spTgt spid="8"/>
                                        </p:tgtEl>
                                        <p:attrNameLst>
                                          <p:attrName>style.visibility</p:attrName>
                                        </p:attrNameLst>
                                      </p:cBhvr>
                                      <p:to>
                                        <p:strVal val="hidden"/>
                                      </p:to>
                                    </p:set>
                                  </p:childTnLst>
                                </p:cTn>
                              </p:par>
                              <p:par>
                                <p:cTn id="18" presetID="2" presetClass="exit" presetSubtype="8" accel="42000" fill="hold" grpId="0" nodeType="withEffect">
                                  <p:stCondLst>
                                    <p:cond delay="900"/>
                                  </p:stCondLst>
                                  <p:childTnLst>
                                    <p:anim calcmode="lin" valueType="num">
                                      <p:cBhvr additive="base">
                                        <p:cTn id="19" dur="1900"/>
                                        <p:tgtEl>
                                          <p:spTgt spid="6"/>
                                        </p:tgtEl>
                                        <p:attrNameLst>
                                          <p:attrName>ppt_x</p:attrName>
                                        </p:attrNameLst>
                                      </p:cBhvr>
                                      <p:tavLst>
                                        <p:tav tm="0">
                                          <p:val>
                                            <p:strVal val="ppt_x"/>
                                          </p:val>
                                        </p:tav>
                                        <p:tav tm="100000">
                                          <p:val>
                                            <p:strVal val="0-ppt_w/2"/>
                                          </p:val>
                                        </p:tav>
                                      </p:tavLst>
                                    </p:anim>
                                    <p:anim calcmode="lin" valueType="num">
                                      <p:cBhvr additive="base">
                                        <p:cTn id="20" dur="1900"/>
                                        <p:tgtEl>
                                          <p:spTgt spid="6"/>
                                        </p:tgtEl>
                                        <p:attrNameLst>
                                          <p:attrName>ppt_y</p:attrName>
                                        </p:attrNameLst>
                                      </p:cBhvr>
                                      <p:tavLst>
                                        <p:tav tm="0">
                                          <p:val>
                                            <p:strVal val="ppt_y"/>
                                          </p:val>
                                        </p:tav>
                                        <p:tav tm="100000">
                                          <p:val>
                                            <p:strVal val="ppt_y"/>
                                          </p:val>
                                        </p:tav>
                                      </p:tavLst>
                                    </p:anim>
                                    <p:set>
                                      <p:cBhvr>
                                        <p:cTn id="21" dur="1" fill="hold">
                                          <p:stCondLst>
                                            <p:cond delay="1899"/>
                                          </p:stCondLst>
                                        </p:cTn>
                                        <p:tgtEl>
                                          <p:spTgt spid="6"/>
                                        </p:tgtEl>
                                        <p:attrNameLst>
                                          <p:attrName>style.visibility</p:attrName>
                                        </p:attrNameLst>
                                      </p:cBhvr>
                                      <p:to>
                                        <p:strVal val="hidden"/>
                                      </p:to>
                                    </p:set>
                                  </p:childTnLst>
                                </p:cTn>
                              </p:par>
                              <p:par>
                                <p:cTn id="22" presetID="63" presetClass="path" presetSubtype="0" accel="50000" decel="50000" fill="hold" nodeType="withEffect">
                                  <p:stCondLst>
                                    <p:cond delay="500"/>
                                  </p:stCondLst>
                                  <p:childTnLst>
                                    <p:animMotion origin="layout" path="M -2.22222E-6 3.7037E-6 L -0.56771 0.08796 " pathEditMode="relative" rAng="0" ptsTypes="AA">
                                      <p:cBhvr>
                                        <p:cTn id="23" dur="2800" fill="hold"/>
                                        <p:tgtEl>
                                          <p:spTgt spid="4"/>
                                        </p:tgtEl>
                                        <p:attrNameLst>
                                          <p:attrName>ppt_x</p:attrName>
                                          <p:attrName>ppt_y</p:attrName>
                                        </p:attrNameLst>
                                      </p:cBhvr>
                                      <p:rCtr x="-28385" y="4383"/>
                                    </p:animMotion>
                                  </p:childTnLst>
                                </p:cTn>
                              </p:par>
                              <p:par>
                                <p:cTn id="24" presetID="10" presetClass="entr" presetSubtype="0" fill="hold" grpId="0" nodeType="withEffect">
                                  <p:stCondLst>
                                    <p:cond delay="2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childTnLst>
                                </p:cTn>
                              </p:par>
                              <p:par>
                                <p:cTn id="27" presetID="10" presetClass="entr" presetSubtype="0" fill="hold" grpId="0" nodeType="withEffect">
                                  <p:stCondLst>
                                    <p:cond delay="18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8" grpId="0"/>
      <p:bldP spid="9"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Minion Pro" panose="02040503050306020203"/>
              </a:rPr>
              <a:t>CAL Outpatient and Ancillaries</a:t>
            </a:r>
            <a:endParaRPr lang="en-US" dirty="0">
              <a:latin typeface="Minion Pro" panose="02040503050306020203"/>
            </a:endParaRPr>
          </a:p>
        </p:txBody>
      </p:sp>
      <p:graphicFrame>
        <p:nvGraphicFramePr>
          <p:cNvPr id="7" name="Content Placeholder 1"/>
          <p:cNvGraphicFramePr>
            <a:graphicFrameLocks/>
          </p:cNvGraphicFramePr>
          <p:nvPr>
            <p:extLst>
              <p:ext uri="{D42A27DB-BD31-4B8C-83A1-F6EECF244321}">
                <p14:modId xmlns:p14="http://schemas.microsoft.com/office/powerpoint/2010/main" val="1505595126"/>
              </p:ext>
            </p:extLst>
          </p:nvPr>
        </p:nvGraphicFramePr>
        <p:xfrm>
          <a:off x="366615" y="826026"/>
          <a:ext cx="8292752" cy="2712720"/>
        </p:xfrm>
        <a:graphic>
          <a:graphicData uri="http://schemas.openxmlformats.org/drawingml/2006/table">
            <a:tbl>
              <a:tblPr firstRow="1" bandRow="1">
                <a:tableStyleId>{912C8C85-51F0-491E-9774-3900AFEF0FD7}</a:tableStyleId>
              </a:tblPr>
              <a:tblGrid>
                <a:gridCol w="3748185"/>
                <a:gridCol w="4544567"/>
              </a:tblGrid>
              <a:tr h="327190">
                <a:tc>
                  <a:txBody>
                    <a:bodyPr/>
                    <a:lstStyle/>
                    <a:p>
                      <a:pPr algn="l"/>
                      <a:r>
                        <a:rPr lang="en-US" dirty="0" smtClean="0">
                          <a:latin typeface="+mj-lt"/>
                        </a:rPr>
                        <a:t>Department</a:t>
                      </a: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l"/>
                      <a:r>
                        <a:rPr lang="en-US" dirty="0" smtClean="0">
                          <a:latin typeface="+mj-lt"/>
                        </a:rPr>
                        <a:t>Future Location</a:t>
                      </a:r>
                      <a:endParaRPr lang="en-US" dirty="0">
                        <a:latin typeface="+mj-lt"/>
                      </a:endParaRPr>
                    </a:p>
                  </a:txBody>
                  <a:tcPr>
                    <a:lnB w="3175" cap="flat" cmpd="sng" algn="ctr">
                      <a:noFill/>
                      <a:prstDash val="solid"/>
                      <a:round/>
                      <a:headEnd type="none" w="med" len="med"/>
                      <a:tailEnd type="none" w="med" len="med"/>
                    </a:lnB>
                    <a:solidFill>
                      <a:srgbClr val="00AAA0"/>
                    </a:solidFill>
                  </a:tcPr>
                </a:tc>
              </a:tr>
              <a:tr h="3271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65000"/>
                              <a:lumOff val="35000"/>
                            </a:schemeClr>
                          </a:solidFill>
                          <a:latin typeface="Arial" panose="020B0604020202020204" pitchFamily="34" charset="0"/>
                          <a:cs typeface="Arial" panose="020B0604020202020204" pitchFamily="34" charset="0"/>
                        </a:rPr>
                        <a:t>OB/GYN</a:t>
                      </a:r>
                      <a:r>
                        <a:rPr lang="en-US" sz="1600" baseline="0" dirty="0" smtClean="0">
                          <a:solidFill>
                            <a:schemeClr val="tx1">
                              <a:lumMod val="65000"/>
                              <a:lumOff val="35000"/>
                            </a:schemeClr>
                          </a:solidFill>
                          <a:latin typeface="Arial" panose="020B0604020202020204" pitchFamily="34" charset="0"/>
                          <a:cs typeface="Arial" panose="020B0604020202020204" pitchFamily="34" charset="0"/>
                        </a:rPr>
                        <a:t> Ultrasound</a:t>
                      </a:r>
                      <a:endParaRPr lang="en-US" sz="1600" dirty="0" smtClean="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65000"/>
                              <a:lumOff val="35000"/>
                            </a:schemeClr>
                          </a:solidFill>
                          <a:latin typeface="Arial" panose="020B0604020202020204" pitchFamily="34" charset="0"/>
                          <a:cs typeface="Arial" panose="020B0604020202020204" pitchFamily="34" charset="0"/>
                        </a:rPr>
                        <a:t>VNC MOB</a:t>
                      </a:r>
                      <a:endParaRPr lang="en-US" sz="1600" dirty="0" smtClean="0">
                        <a:solidFill>
                          <a:schemeClr val="tx1">
                            <a:lumMod val="65000"/>
                            <a:lumOff val="35000"/>
                          </a:schemeClr>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327190">
                <a:tc>
                  <a:txBody>
                    <a:bodyPr/>
                    <a:lstStyle/>
                    <a:p>
                      <a:pPr algn="l"/>
                      <a:r>
                        <a:rPr lang="en-US" sz="1600" dirty="0" smtClean="0">
                          <a:solidFill>
                            <a:schemeClr val="tx1">
                              <a:lumMod val="65000"/>
                              <a:lumOff val="35000"/>
                            </a:schemeClr>
                          </a:solidFill>
                          <a:latin typeface="Arial" panose="020B0604020202020204" pitchFamily="34" charset="0"/>
                          <a:cs typeface="Arial" panose="020B0604020202020204" pitchFamily="34" charset="0"/>
                        </a:rPr>
                        <a:t>Pathology</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65000"/>
                              <a:lumOff val="35000"/>
                            </a:schemeClr>
                          </a:solidFill>
                          <a:latin typeface="Arial" panose="020B0604020202020204" pitchFamily="34" charset="0"/>
                          <a:cs typeface="Arial" panose="020B0604020202020204" pitchFamily="34" charset="0"/>
                        </a:rPr>
                        <a:t>Davies</a:t>
                      </a:r>
                      <a:endParaRPr lang="en-US" sz="1600" dirty="0" smtClean="0">
                        <a:solidFill>
                          <a:schemeClr val="tx1">
                            <a:lumMod val="65000"/>
                            <a:lumOff val="35000"/>
                          </a:schemeClr>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27190">
                <a:tc>
                  <a:txBody>
                    <a:bodyPr/>
                    <a:lstStyle/>
                    <a:p>
                      <a:pPr algn="l"/>
                      <a:r>
                        <a:rPr lang="en-US" sz="1600" dirty="0" smtClean="0">
                          <a:solidFill>
                            <a:schemeClr val="tx1">
                              <a:lumMod val="65000"/>
                              <a:lumOff val="35000"/>
                            </a:schemeClr>
                          </a:solidFill>
                          <a:latin typeface="Arial" panose="020B0604020202020204" pitchFamily="34" charset="0"/>
                          <a:cs typeface="Arial" panose="020B0604020202020204" pitchFamily="34" charset="0"/>
                        </a:rPr>
                        <a:t>Pharmacy </a:t>
                      </a:r>
                      <a:r>
                        <a:rPr lang="en-US" sz="1400" dirty="0" smtClean="0">
                          <a:solidFill>
                            <a:schemeClr val="tx1">
                              <a:lumMod val="65000"/>
                              <a:lumOff val="35000"/>
                            </a:schemeClr>
                          </a:solidFill>
                          <a:latin typeface="Arial" panose="020B0604020202020204" pitchFamily="34" charset="0"/>
                          <a:cs typeface="Arial" panose="020B0604020202020204" pitchFamily="34" charset="0"/>
                        </a:rPr>
                        <a:t>(Limited / IV Compounding)</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65000"/>
                              <a:lumOff val="35000"/>
                            </a:schemeClr>
                          </a:solidFill>
                          <a:latin typeface="Arial" panose="020B0604020202020204" pitchFamily="34" charset="0"/>
                          <a:cs typeface="Arial" panose="020B0604020202020204" pitchFamily="34" charset="0"/>
                        </a:rPr>
                        <a:t>PAC Renovated Stanford</a:t>
                      </a:r>
                      <a:r>
                        <a:rPr lang="en-US" sz="1600" baseline="0" dirty="0" smtClean="0">
                          <a:solidFill>
                            <a:schemeClr val="tx1">
                              <a:lumMod val="65000"/>
                              <a:lumOff val="35000"/>
                            </a:schemeClr>
                          </a:solidFill>
                          <a:latin typeface="Arial" panose="020B0604020202020204" pitchFamily="34" charset="0"/>
                          <a:cs typeface="Arial" panose="020B0604020202020204" pitchFamily="34" charset="0"/>
                        </a:rPr>
                        <a:t> or Buchanan Building</a:t>
                      </a:r>
                      <a:endParaRPr lang="en-US" sz="1600" dirty="0" smtClean="0">
                        <a:solidFill>
                          <a:schemeClr val="tx1">
                            <a:lumMod val="65000"/>
                            <a:lumOff val="35000"/>
                          </a:schemeClr>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327190">
                <a:tc>
                  <a:txBody>
                    <a:bodyPr/>
                    <a:lstStyle/>
                    <a:p>
                      <a:pPr algn="l"/>
                      <a:r>
                        <a:rPr lang="en-US" sz="1600" dirty="0" smtClean="0">
                          <a:solidFill>
                            <a:schemeClr val="tx1">
                              <a:lumMod val="65000"/>
                              <a:lumOff val="35000"/>
                            </a:schemeClr>
                          </a:solidFill>
                          <a:latin typeface="Arial" panose="020B0604020202020204" pitchFamily="34" charset="0"/>
                          <a:cs typeface="Arial" panose="020B0604020202020204" pitchFamily="34" charset="0"/>
                        </a:rPr>
                        <a:t>Pelvic</a:t>
                      </a:r>
                      <a:r>
                        <a:rPr lang="en-US" sz="1600" baseline="0" dirty="0" smtClean="0">
                          <a:solidFill>
                            <a:schemeClr val="tx1">
                              <a:lumMod val="65000"/>
                              <a:lumOff val="35000"/>
                            </a:schemeClr>
                          </a:solidFill>
                          <a:latin typeface="Arial" panose="020B0604020202020204" pitchFamily="34" charset="0"/>
                          <a:cs typeface="Arial" panose="020B0604020202020204" pitchFamily="34" charset="0"/>
                        </a:rPr>
                        <a:t> Medicine</a:t>
                      </a:r>
                      <a:endParaRPr lang="en-US" sz="1600" dirty="0" smtClean="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65000"/>
                              <a:lumOff val="35000"/>
                            </a:schemeClr>
                          </a:solidFill>
                          <a:latin typeface="Arial" panose="020B0604020202020204" pitchFamily="34" charset="0"/>
                          <a:cs typeface="Arial" panose="020B0604020202020204" pitchFamily="34" charset="0"/>
                        </a:rPr>
                        <a:t>PAC Renovated Stanford</a:t>
                      </a:r>
                      <a:r>
                        <a:rPr lang="en-US" sz="1600" baseline="0" dirty="0" smtClean="0">
                          <a:solidFill>
                            <a:schemeClr val="tx1">
                              <a:lumMod val="65000"/>
                              <a:lumOff val="35000"/>
                            </a:schemeClr>
                          </a:solidFill>
                          <a:latin typeface="Arial" panose="020B0604020202020204" pitchFamily="34" charset="0"/>
                          <a:cs typeface="Arial" panose="020B0604020202020204" pitchFamily="34" charset="0"/>
                        </a:rPr>
                        <a:t> or Buchanan Building</a:t>
                      </a:r>
                      <a:endParaRPr lang="en-US" sz="1600" dirty="0" smtClean="0">
                        <a:solidFill>
                          <a:schemeClr val="tx1">
                            <a:lumMod val="65000"/>
                            <a:lumOff val="35000"/>
                          </a:schemeClr>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r>
              <a:tr h="327190">
                <a:tc>
                  <a:txBody>
                    <a:bodyPr/>
                    <a:lstStyle/>
                    <a:p>
                      <a:pPr algn="l"/>
                      <a:r>
                        <a:rPr lang="en-US" sz="1600" dirty="0" smtClean="0">
                          <a:solidFill>
                            <a:schemeClr val="tx1">
                              <a:lumMod val="65000"/>
                              <a:lumOff val="35000"/>
                            </a:schemeClr>
                          </a:solidFill>
                          <a:latin typeface="Arial" panose="020B0604020202020204" pitchFamily="34" charset="0"/>
                          <a:cs typeface="Arial" panose="020B0604020202020204" pitchFamily="34" charset="0"/>
                        </a:rPr>
                        <a:t>Risk Management</a:t>
                      </a:r>
                      <a:endParaRPr lang="en-US" sz="1600" dirty="0" smtClean="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65000"/>
                              <a:lumOff val="35000"/>
                            </a:schemeClr>
                          </a:solidFill>
                          <a:latin typeface="Arial" panose="020B0604020202020204" pitchFamily="34" charset="0"/>
                          <a:cs typeface="Arial" panose="020B0604020202020204" pitchFamily="34" charset="0"/>
                        </a:rPr>
                        <a:t>PAC Renovated Stanford</a:t>
                      </a:r>
                      <a:r>
                        <a:rPr lang="en-US" sz="1600" baseline="0" dirty="0" smtClean="0">
                          <a:solidFill>
                            <a:schemeClr val="tx1">
                              <a:lumMod val="65000"/>
                              <a:lumOff val="35000"/>
                            </a:schemeClr>
                          </a:solidFill>
                          <a:latin typeface="Arial" panose="020B0604020202020204" pitchFamily="34" charset="0"/>
                          <a:cs typeface="Arial" panose="020B0604020202020204" pitchFamily="34" charset="0"/>
                        </a:rPr>
                        <a:t> or Buchanan Building</a:t>
                      </a:r>
                      <a:endParaRPr lang="en-US" sz="1600" dirty="0" smtClean="0">
                        <a:solidFill>
                          <a:schemeClr val="tx1">
                            <a:lumMod val="65000"/>
                            <a:lumOff val="35000"/>
                          </a:schemeClr>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327190">
                <a:tc>
                  <a:txBody>
                    <a:bodyPr/>
                    <a:lstStyle/>
                    <a:p>
                      <a:pPr algn="l"/>
                      <a:r>
                        <a:rPr lang="en-US" sz="1600" dirty="0" smtClean="0">
                          <a:solidFill>
                            <a:schemeClr val="tx1">
                              <a:lumMod val="65000"/>
                              <a:lumOff val="35000"/>
                            </a:schemeClr>
                          </a:solidFill>
                          <a:latin typeface="Arial" panose="020B0604020202020204" pitchFamily="34" charset="0"/>
                          <a:cs typeface="Arial" panose="020B0604020202020204" pitchFamily="34" charset="0"/>
                        </a:rPr>
                        <a:t>Stanford </a:t>
                      </a:r>
                      <a:r>
                        <a:rPr lang="en-US" sz="1600" dirty="0" err="1" smtClean="0">
                          <a:solidFill>
                            <a:schemeClr val="tx1">
                              <a:lumMod val="65000"/>
                              <a:lumOff val="35000"/>
                            </a:schemeClr>
                          </a:solidFill>
                          <a:latin typeface="Arial" panose="020B0604020202020204" pitchFamily="34" charset="0"/>
                          <a:cs typeface="Arial" panose="020B0604020202020204" pitchFamily="34" charset="0"/>
                        </a:rPr>
                        <a:t>Childrens</a:t>
                      </a:r>
                      <a:endParaRPr lang="en-US" sz="1600" dirty="0" smtClean="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65000"/>
                              <a:lumOff val="35000"/>
                            </a:schemeClr>
                          </a:solidFill>
                          <a:latin typeface="Arial" panose="020B0604020202020204" pitchFamily="34" charset="0"/>
                          <a:cs typeface="Arial" panose="020B0604020202020204" pitchFamily="34" charset="0"/>
                        </a:rPr>
                        <a:t>VNC MOB</a:t>
                      </a:r>
                      <a:endParaRPr lang="en-US" sz="1600" dirty="0" smtClean="0">
                        <a:solidFill>
                          <a:schemeClr val="tx1">
                            <a:lumMod val="65000"/>
                            <a:lumOff val="35000"/>
                          </a:schemeClr>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r>
              <a:tr h="327190">
                <a:tc>
                  <a:txBody>
                    <a:bodyPr/>
                    <a:lstStyle/>
                    <a:p>
                      <a:pPr algn="l"/>
                      <a:r>
                        <a:rPr lang="en-US" sz="1600" dirty="0" smtClean="0">
                          <a:solidFill>
                            <a:schemeClr val="tx1">
                              <a:lumMod val="65000"/>
                              <a:lumOff val="35000"/>
                            </a:schemeClr>
                          </a:solidFill>
                          <a:latin typeface="Arial" panose="020B0604020202020204" pitchFamily="34" charset="0"/>
                          <a:cs typeface="Arial" panose="020B0604020202020204" pitchFamily="34" charset="0"/>
                        </a:rPr>
                        <a:t>Women’s Health Resource Center</a:t>
                      </a:r>
                      <a:endParaRPr lang="en-US" sz="1600" dirty="0" smtClean="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65000"/>
                              <a:lumOff val="35000"/>
                            </a:schemeClr>
                          </a:solidFill>
                          <a:latin typeface="Arial" panose="020B0604020202020204" pitchFamily="34" charset="0"/>
                          <a:cs typeface="Arial" panose="020B0604020202020204" pitchFamily="34" charset="0"/>
                        </a:rPr>
                        <a:t>PAC Renovated Stanford</a:t>
                      </a:r>
                      <a:r>
                        <a:rPr lang="en-US" sz="1600" baseline="0" dirty="0" smtClean="0">
                          <a:solidFill>
                            <a:schemeClr val="tx1">
                              <a:lumMod val="65000"/>
                              <a:lumOff val="35000"/>
                            </a:schemeClr>
                          </a:solidFill>
                          <a:latin typeface="Arial" panose="020B0604020202020204" pitchFamily="34" charset="0"/>
                          <a:cs typeface="Arial" panose="020B0604020202020204" pitchFamily="34" charset="0"/>
                        </a:rPr>
                        <a:t> or Buchanan Building</a:t>
                      </a:r>
                      <a:endParaRPr lang="en-US" sz="1600" dirty="0" smtClean="0">
                        <a:solidFill>
                          <a:schemeClr val="tx1">
                            <a:lumMod val="65000"/>
                            <a:lumOff val="35000"/>
                          </a:schemeClr>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8599"/>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4579745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Minion Pro" panose="02040503050306020203"/>
              </a:rPr>
              <a:t>Davies Inpatient</a:t>
            </a:r>
            <a:endParaRPr lang="en-US" dirty="0">
              <a:latin typeface="Minion Pro" panose="02040503050306020203"/>
            </a:endParaRPr>
          </a:p>
        </p:txBody>
      </p:sp>
      <p:graphicFrame>
        <p:nvGraphicFramePr>
          <p:cNvPr id="7" name="Content Placeholder 1"/>
          <p:cNvGraphicFramePr>
            <a:graphicFrameLocks/>
          </p:cNvGraphicFramePr>
          <p:nvPr>
            <p:extLst>
              <p:ext uri="{D42A27DB-BD31-4B8C-83A1-F6EECF244321}">
                <p14:modId xmlns:p14="http://schemas.microsoft.com/office/powerpoint/2010/main" val="2051484927"/>
              </p:ext>
            </p:extLst>
          </p:nvPr>
        </p:nvGraphicFramePr>
        <p:xfrm>
          <a:off x="366617" y="1024128"/>
          <a:ext cx="8567176" cy="1463040"/>
        </p:xfrm>
        <a:graphic>
          <a:graphicData uri="http://schemas.openxmlformats.org/drawingml/2006/table">
            <a:tbl>
              <a:tblPr firstRow="1" bandRow="1">
                <a:tableStyleId>{912C8C85-51F0-491E-9774-3900AFEF0FD7}</a:tableStyleId>
              </a:tblPr>
              <a:tblGrid>
                <a:gridCol w="2141794"/>
                <a:gridCol w="2141794"/>
                <a:gridCol w="2141794"/>
                <a:gridCol w="2141794"/>
              </a:tblGrid>
              <a:tr h="358140">
                <a:tc>
                  <a:txBody>
                    <a:bodyPr/>
                    <a:lstStyle/>
                    <a:p>
                      <a:pPr algn="ctr"/>
                      <a:r>
                        <a:rPr lang="en-US" dirty="0" smtClean="0">
                          <a:latin typeface="+mj-lt"/>
                        </a:rPr>
                        <a:t>Current</a:t>
                      </a: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ctr"/>
                      <a:r>
                        <a:rPr lang="en-US" dirty="0" smtClean="0">
                          <a:latin typeface="+mj-lt"/>
                        </a:rPr>
                        <a:t>Future</a:t>
                      </a: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ctr"/>
                      <a:r>
                        <a:rPr lang="en-US" dirty="0" smtClean="0">
                          <a:latin typeface="+mj-lt"/>
                        </a:rPr>
                        <a:t>Service Line</a:t>
                      </a: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ctr"/>
                      <a:r>
                        <a:rPr lang="en-US" dirty="0" smtClean="0">
                          <a:latin typeface="+mj-lt"/>
                        </a:rPr>
                        <a:t>Floor</a:t>
                      </a:r>
                      <a:endParaRPr lang="en-US" dirty="0">
                        <a:latin typeface="+mj-lt"/>
                      </a:endParaRPr>
                    </a:p>
                  </a:txBody>
                  <a:tcPr>
                    <a:lnB w="3175" cap="flat" cmpd="sng" algn="ctr">
                      <a:noFill/>
                      <a:prstDash val="solid"/>
                      <a:round/>
                      <a:headEnd type="none" w="med" len="med"/>
                      <a:tailEnd type="none" w="med" len="med"/>
                    </a:lnB>
                    <a:solidFill>
                      <a:srgbClr val="00AAA0"/>
                    </a:solidFill>
                  </a:tcPr>
                </a:tc>
              </a:tr>
              <a:tr h="358140">
                <a:tc>
                  <a:txBody>
                    <a:bodyPr/>
                    <a:lstStyle/>
                    <a:p>
                      <a:pPr algn="ctr"/>
                      <a:r>
                        <a:rPr lang="en-US" sz="1800" dirty="0" smtClean="0">
                          <a:solidFill>
                            <a:schemeClr val="tx1">
                              <a:lumMod val="65000"/>
                              <a:lumOff val="35000"/>
                            </a:schemeClr>
                          </a:solidFill>
                          <a:latin typeface="Arial" panose="020B0604020202020204" pitchFamily="34" charset="0"/>
                          <a:cs typeface="Arial" panose="020B0604020202020204" pitchFamily="34" charset="0"/>
                        </a:rPr>
                        <a:t>3 North MS</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ctr"/>
                      <a:r>
                        <a:rPr lang="en-US" sz="1800" dirty="0" smtClean="0">
                          <a:solidFill>
                            <a:schemeClr val="tx1">
                              <a:lumMod val="65000"/>
                              <a:lumOff val="35000"/>
                            </a:schemeClr>
                          </a:solidFill>
                          <a:latin typeface="Arial" panose="020B0604020202020204" pitchFamily="34" charset="0"/>
                          <a:cs typeface="Arial" panose="020B0604020202020204" pitchFamily="34" charset="0"/>
                        </a:rPr>
                        <a:t>Davies</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ctr"/>
                      <a:r>
                        <a:rPr lang="en-US" sz="1800" dirty="0" smtClean="0">
                          <a:solidFill>
                            <a:schemeClr val="tx1">
                              <a:lumMod val="65000"/>
                              <a:lumOff val="35000"/>
                            </a:schemeClr>
                          </a:solidFill>
                          <a:latin typeface="Arial" panose="020B0604020202020204" pitchFamily="34" charset="0"/>
                          <a:cs typeface="Arial" panose="020B0604020202020204" pitchFamily="34" charset="0"/>
                        </a:rPr>
                        <a:t>Ortho/</a:t>
                      </a:r>
                      <a:r>
                        <a:rPr lang="en-US" sz="1800" dirty="0" err="1" smtClean="0">
                          <a:solidFill>
                            <a:schemeClr val="tx1">
                              <a:lumMod val="65000"/>
                              <a:lumOff val="35000"/>
                            </a:schemeClr>
                          </a:solidFill>
                          <a:latin typeface="Arial" panose="020B0604020202020204" pitchFamily="34" charset="0"/>
                          <a:cs typeface="Arial" panose="020B0604020202020204" pitchFamily="34" charset="0"/>
                        </a:rPr>
                        <a:t>MedSurg</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ctr"/>
                      <a:r>
                        <a:rPr lang="en-US" sz="1800" dirty="0" smtClean="0">
                          <a:solidFill>
                            <a:schemeClr val="tx1">
                              <a:lumMod val="65000"/>
                              <a:lumOff val="35000"/>
                            </a:schemeClr>
                          </a:solidFill>
                          <a:latin typeface="Arial" panose="020B0604020202020204" pitchFamily="34" charset="0"/>
                          <a:cs typeface="Arial" panose="020B0604020202020204" pitchFamily="34" charset="0"/>
                        </a:rPr>
                        <a:t>3 North</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58140">
                <a:tc>
                  <a:txBody>
                    <a:bodyPr/>
                    <a:lstStyle/>
                    <a:p>
                      <a:pPr algn="ctr"/>
                      <a:r>
                        <a:rPr lang="en-US" sz="1800" dirty="0" smtClean="0">
                          <a:solidFill>
                            <a:schemeClr val="tx1">
                              <a:lumMod val="65000"/>
                              <a:lumOff val="35000"/>
                            </a:schemeClr>
                          </a:solidFill>
                          <a:latin typeface="Arial" panose="020B0604020202020204" pitchFamily="34" charset="0"/>
                          <a:cs typeface="Arial" panose="020B0604020202020204" pitchFamily="34" charset="0"/>
                        </a:rPr>
                        <a:t>TICU</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ctr"/>
                      <a:r>
                        <a:rPr lang="en-US" sz="1800" dirty="0" smtClean="0">
                          <a:solidFill>
                            <a:schemeClr val="tx1">
                              <a:lumMod val="65000"/>
                              <a:lumOff val="35000"/>
                            </a:schemeClr>
                          </a:solidFill>
                          <a:latin typeface="Arial" panose="020B0604020202020204" pitchFamily="34" charset="0"/>
                          <a:cs typeface="Arial" panose="020B0604020202020204" pitchFamily="34" charset="0"/>
                        </a:rPr>
                        <a:t>Davies</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ctr"/>
                      <a:r>
                        <a:rPr lang="en-US" sz="1800" dirty="0" err="1" smtClean="0">
                          <a:solidFill>
                            <a:schemeClr val="tx1">
                              <a:lumMod val="65000"/>
                              <a:lumOff val="35000"/>
                            </a:schemeClr>
                          </a:solidFill>
                          <a:latin typeface="Arial" panose="020B0604020202020204" pitchFamily="34" charset="0"/>
                          <a:cs typeface="Arial" panose="020B0604020202020204" pitchFamily="34" charset="0"/>
                        </a:rPr>
                        <a:t>Medsurg</a:t>
                      </a:r>
                      <a:r>
                        <a:rPr lang="en-US" sz="1800" dirty="0" smtClean="0">
                          <a:solidFill>
                            <a:schemeClr val="tx1">
                              <a:lumMod val="65000"/>
                              <a:lumOff val="35000"/>
                            </a:schemeClr>
                          </a:solidFill>
                          <a:latin typeface="Arial" panose="020B0604020202020204" pitchFamily="34" charset="0"/>
                          <a:cs typeface="Arial" panose="020B0604020202020204" pitchFamily="34" charset="0"/>
                        </a:rPr>
                        <a:t>/Tele</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ctr" defTabSz="914249"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4N</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 Tele</a:t>
                      </a: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0">
                <a:tc>
                  <a:txBody>
                    <a:bodyPr/>
                    <a:lstStyle/>
                    <a:p>
                      <a:pPr algn="ctr"/>
                      <a:r>
                        <a:rPr lang="en-US" sz="1800" dirty="0" smtClean="0">
                          <a:solidFill>
                            <a:schemeClr val="tx1">
                              <a:lumMod val="65000"/>
                              <a:lumOff val="35000"/>
                            </a:schemeClr>
                          </a:solidFill>
                          <a:latin typeface="Arial" panose="020B0604020202020204" pitchFamily="34" charset="0"/>
                          <a:cs typeface="Arial" panose="020B0604020202020204" pitchFamily="34" charset="0"/>
                        </a:rPr>
                        <a:t>ICU</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ctr"/>
                      <a:r>
                        <a:rPr lang="en-US" sz="1800" dirty="0" smtClean="0">
                          <a:solidFill>
                            <a:schemeClr val="tx1">
                              <a:lumMod val="65000"/>
                              <a:lumOff val="35000"/>
                            </a:schemeClr>
                          </a:solidFill>
                          <a:latin typeface="Arial" panose="020B0604020202020204" pitchFamily="34" charset="0"/>
                          <a:cs typeface="Arial" panose="020B0604020202020204" pitchFamily="34" charset="0"/>
                        </a:rPr>
                        <a:t>Davies</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ctr"/>
                      <a:r>
                        <a:rPr lang="en-US" sz="1800" dirty="0" smtClean="0">
                          <a:solidFill>
                            <a:schemeClr val="tx1">
                              <a:lumMod val="65000"/>
                              <a:lumOff val="35000"/>
                            </a:schemeClr>
                          </a:solidFill>
                          <a:latin typeface="Arial" panose="020B0604020202020204" pitchFamily="34" charset="0"/>
                          <a:cs typeface="Arial" panose="020B0604020202020204" pitchFamily="34" charset="0"/>
                        </a:rPr>
                        <a:t>ICU</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ctr"/>
                      <a:r>
                        <a:rPr lang="en-US" sz="1800" dirty="0" smtClean="0">
                          <a:solidFill>
                            <a:schemeClr val="tx1">
                              <a:lumMod val="65000"/>
                              <a:lumOff val="35000"/>
                            </a:schemeClr>
                          </a:solidFill>
                          <a:latin typeface="Arial" panose="020B0604020202020204" pitchFamily="34" charset="0"/>
                          <a:cs typeface="Arial" panose="020B0604020202020204" pitchFamily="34" charset="0"/>
                        </a:rPr>
                        <a:t>ICU</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bl>
          </a:graphicData>
        </a:graphic>
      </p:graphicFrame>
      <p:sp>
        <p:nvSpPr>
          <p:cNvPr id="6" name="Title 2"/>
          <p:cNvSpPr txBox="1">
            <a:spLocks/>
          </p:cNvSpPr>
          <p:nvPr/>
        </p:nvSpPr>
        <p:spPr>
          <a:xfrm>
            <a:off x="623888" y="2375108"/>
            <a:ext cx="7886700" cy="92589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rgbClr val="524F50"/>
                </a:solidFill>
                <a:latin typeface="Minion Pro" panose="02040503050306020203" pitchFamily="18" charset="0"/>
                <a:ea typeface="+mj-ea"/>
                <a:cs typeface="+mj-cs"/>
              </a:defRPr>
            </a:lvl1pPr>
          </a:lstStyle>
          <a:p>
            <a:pPr fontAlgn="auto">
              <a:spcAft>
                <a:spcPts val="0"/>
              </a:spcAft>
            </a:pPr>
            <a:r>
              <a:rPr lang="en-US" dirty="0" smtClean="0">
                <a:latin typeface="Minion Pro" panose="02040503050306020203"/>
              </a:rPr>
              <a:t>Davies Outpatient</a:t>
            </a:r>
            <a:endParaRPr lang="en-US" dirty="0">
              <a:latin typeface="Minion Pro" panose="02040503050306020203"/>
            </a:endParaRPr>
          </a:p>
        </p:txBody>
      </p:sp>
      <p:graphicFrame>
        <p:nvGraphicFramePr>
          <p:cNvPr id="9" name="Content Placeholder 1"/>
          <p:cNvGraphicFramePr>
            <a:graphicFrameLocks/>
          </p:cNvGraphicFramePr>
          <p:nvPr>
            <p:extLst>
              <p:ext uri="{D42A27DB-BD31-4B8C-83A1-F6EECF244321}">
                <p14:modId xmlns:p14="http://schemas.microsoft.com/office/powerpoint/2010/main" val="2955689471"/>
              </p:ext>
            </p:extLst>
          </p:nvPr>
        </p:nvGraphicFramePr>
        <p:xfrm>
          <a:off x="366615" y="3301002"/>
          <a:ext cx="8292752" cy="701040"/>
        </p:xfrm>
        <a:graphic>
          <a:graphicData uri="http://schemas.openxmlformats.org/drawingml/2006/table">
            <a:tbl>
              <a:tblPr firstRow="1" bandRow="1">
                <a:tableStyleId>{912C8C85-51F0-491E-9774-3900AFEF0FD7}</a:tableStyleId>
              </a:tblPr>
              <a:tblGrid>
                <a:gridCol w="3748185"/>
                <a:gridCol w="4544567"/>
              </a:tblGrid>
              <a:tr h="327190">
                <a:tc>
                  <a:txBody>
                    <a:bodyPr/>
                    <a:lstStyle/>
                    <a:p>
                      <a:pPr algn="l"/>
                      <a:r>
                        <a:rPr lang="en-US" dirty="0" smtClean="0">
                          <a:latin typeface="+mj-lt"/>
                        </a:rPr>
                        <a:t>Department</a:t>
                      </a: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l"/>
                      <a:r>
                        <a:rPr lang="en-US" dirty="0" smtClean="0">
                          <a:latin typeface="+mj-lt"/>
                        </a:rPr>
                        <a:t>Future Location</a:t>
                      </a:r>
                      <a:endParaRPr lang="en-US" dirty="0">
                        <a:latin typeface="+mj-lt"/>
                      </a:endParaRPr>
                    </a:p>
                  </a:txBody>
                  <a:tcPr>
                    <a:lnB w="3175" cap="flat" cmpd="sng" algn="ctr">
                      <a:noFill/>
                      <a:prstDash val="solid"/>
                      <a:round/>
                      <a:headEnd type="none" w="med" len="med"/>
                      <a:tailEnd type="none" w="med" len="med"/>
                    </a:lnB>
                    <a:solidFill>
                      <a:srgbClr val="00AAA0"/>
                    </a:solidFill>
                  </a:tcPr>
                </a:tc>
              </a:tr>
              <a:tr h="3271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65000"/>
                              <a:lumOff val="35000"/>
                            </a:schemeClr>
                          </a:solidFill>
                          <a:latin typeface="Arial" panose="020B0604020202020204" pitchFamily="34" charset="0"/>
                          <a:cs typeface="Arial" panose="020B0604020202020204" pitchFamily="34" charset="0"/>
                        </a:rPr>
                        <a:t>Nuclear Medicine</a:t>
                      </a:r>
                      <a:endParaRPr lang="en-US" sz="1600" dirty="0" smtClean="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65000"/>
                              <a:lumOff val="35000"/>
                            </a:schemeClr>
                          </a:solidFill>
                          <a:latin typeface="Arial" panose="020B0604020202020204" pitchFamily="34" charset="0"/>
                          <a:cs typeface="Arial" panose="020B0604020202020204" pitchFamily="34" charset="0"/>
                        </a:rPr>
                        <a:t>Pac Renovated space</a:t>
                      </a:r>
                      <a:r>
                        <a:rPr lang="en-US" sz="1600" baseline="0" dirty="0" smtClean="0">
                          <a:solidFill>
                            <a:schemeClr val="tx1">
                              <a:lumMod val="65000"/>
                              <a:lumOff val="35000"/>
                            </a:schemeClr>
                          </a:solidFill>
                          <a:latin typeface="Arial" panose="020B0604020202020204" pitchFamily="34" charset="0"/>
                          <a:cs typeface="Arial" panose="020B0604020202020204" pitchFamily="34" charset="0"/>
                        </a:rPr>
                        <a:t> Stanford Bldg.</a:t>
                      </a:r>
                      <a:endParaRPr lang="en-US" sz="1600" dirty="0" smtClean="0">
                        <a:solidFill>
                          <a:schemeClr val="tx1">
                            <a:lumMod val="65000"/>
                            <a:lumOff val="35000"/>
                          </a:schemeClr>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37480976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3888" y="-35860"/>
            <a:ext cx="8520112" cy="925894"/>
          </a:xfrm>
        </p:spPr>
        <p:txBody>
          <a:bodyPr>
            <a:normAutofit fontScale="90000"/>
          </a:bodyPr>
          <a:lstStyle/>
          <a:p>
            <a:r>
              <a:rPr lang="en-US" dirty="0" smtClean="0">
                <a:latin typeface="Minion Pro" panose="02040503050306020203"/>
              </a:rPr>
              <a:t>Saint Luke’s Outpatient and Ancillaries</a:t>
            </a:r>
            <a:endParaRPr lang="en-US" dirty="0">
              <a:latin typeface="Minion Pro" panose="02040503050306020203"/>
            </a:endParaRPr>
          </a:p>
        </p:txBody>
      </p:sp>
      <p:graphicFrame>
        <p:nvGraphicFramePr>
          <p:cNvPr id="8" name="Content Placeholder 1"/>
          <p:cNvGraphicFramePr>
            <a:graphicFrameLocks/>
          </p:cNvGraphicFramePr>
          <p:nvPr>
            <p:extLst>
              <p:ext uri="{D42A27DB-BD31-4B8C-83A1-F6EECF244321}">
                <p14:modId xmlns:p14="http://schemas.microsoft.com/office/powerpoint/2010/main" val="4057119247"/>
              </p:ext>
            </p:extLst>
          </p:nvPr>
        </p:nvGraphicFramePr>
        <p:xfrm>
          <a:off x="366615" y="1036338"/>
          <a:ext cx="8292752" cy="3291840"/>
        </p:xfrm>
        <a:graphic>
          <a:graphicData uri="http://schemas.openxmlformats.org/drawingml/2006/table">
            <a:tbl>
              <a:tblPr firstRow="1" bandRow="1">
                <a:tableStyleId>{912C8C85-51F0-491E-9774-3900AFEF0FD7}</a:tableStyleId>
              </a:tblPr>
              <a:tblGrid>
                <a:gridCol w="3748185"/>
                <a:gridCol w="4544567"/>
              </a:tblGrid>
              <a:tr h="358140">
                <a:tc gridSpan="2">
                  <a:txBody>
                    <a:bodyPr/>
                    <a:lstStyle/>
                    <a:p>
                      <a:pPr algn="ctr"/>
                      <a:r>
                        <a:rPr lang="en-US" dirty="0" smtClean="0">
                          <a:latin typeface="+mj-lt"/>
                        </a:rPr>
                        <a:t>These</a:t>
                      </a:r>
                      <a:r>
                        <a:rPr lang="en-US" baseline="0" dirty="0" smtClean="0">
                          <a:latin typeface="+mj-lt"/>
                        </a:rPr>
                        <a:t> </a:t>
                      </a:r>
                      <a:r>
                        <a:rPr lang="en-US" dirty="0" smtClean="0">
                          <a:latin typeface="+mj-lt"/>
                        </a:rPr>
                        <a:t>services remain</a:t>
                      </a:r>
                      <a:r>
                        <a:rPr lang="en-US" baseline="0" dirty="0" smtClean="0">
                          <a:latin typeface="+mj-lt"/>
                        </a:rPr>
                        <a:t> in place</a:t>
                      </a:r>
                      <a:endParaRPr lang="en-US" dirty="0">
                        <a:latin typeface="+mj-lt"/>
                      </a:endParaRPr>
                    </a:p>
                  </a:txBody>
                  <a:tcPr>
                    <a:lnB w="3175" cap="flat" cmpd="sng" algn="ctr">
                      <a:noFill/>
                      <a:prstDash val="solid"/>
                      <a:round/>
                      <a:headEnd type="none" w="med" len="med"/>
                      <a:tailEnd type="none" w="med" len="med"/>
                    </a:lnB>
                    <a:solidFill>
                      <a:srgbClr val="00AAA0"/>
                    </a:solidFill>
                  </a:tcPr>
                </a:tc>
                <a:tc hMerge="1">
                  <a:txBody>
                    <a:bodyPr/>
                    <a:lstStyle/>
                    <a:p>
                      <a:pPr algn="ctr"/>
                      <a:endParaRPr lang="en-US" dirty="0">
                        <a:latin typeface="+mj-lt"/>
                      </a:endParaRPr>
                    </a:p>
                  </a:txBody>
                  <a:tcPr>
                    <a:lnB w="3175" cap="flat" cmpd="sng" algn="ctr">
                      <a:noFill/>
                      <a:prstDash val="solid"/>
                      <a:round/>
                      <a:headEnd type="none" w="med" len="med"/>
                      <a:tailEnd type="none" w="med" len="med"/>
                    </a:lnB>
                    <a:solidFill>
                      <a:srgbClr val="00AAA0"/>
                    </a:solidFill>
                  </a:tcPr>
                </a:tc>
              </a:tr>
              <a:tr h="358140">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Breast Health</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1912</a:t>
                      </a: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58140">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Chapel</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rPr>
                        <a:t>1912</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16115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Diabetes</a:t>
                      </a: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rPr>
                        <a:t>1912</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16115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EVS Offices</a:t>
                      </a: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1912</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161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Imaging</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c>
                  <a:txBody>
                    <a:bodyPr/>
                    <a:lstStyle/>
                    <a:p>
                      <a:pPr algn="l"/>
                      <a:r>
                        <a:rPr lang="en-US" sz="1800" dirty="0" err="1" smtClean="0">
                          <a:solidFill>
                            <a:schemeClr val="tx1">
                              <a:lumMod val="65000"/>
                              <a:lumOff val="35000"/>
                            </a:schemeClr>
                          </a:solidFill>
                          <a:latin typeface="Arial" panose="020B0604020202020204" pitchFamily="34" charset="0"/>
                          <a:cs typeface="Arial" panose="020B0604020202020204" pitchFamily="34" charset="0"/>
                        </a:rPr>
                        <a:t>Monteagle</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r>
              <a:tr h="16115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Lab Draw</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err="1" smtClean="0">
                          <a:solidFill>
                            <a:schemeClr val="tx1">
                              <a:lumMod val="65000"/>
                              <a:lumOff val="35000"/>
                            </a:schemeClr>
                          </a:solidFill>
                          <a:latin typeface="Arial" panose="020B0604020202020204" pitchFamily="34" charset="0"/>
                          <a:cs typeface="Arial" panose="020B0604020202020204" pitchFamily="34" charset="0"/>
                        </a:rPr>
                        <a:t>Monteagle</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16115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Retail (Walgreens)</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1580 Valencia St.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r>
              <a:tr h="16115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Specialty Clinics &amp; HCC</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1580 Valencia St.</a:t>
                      </a: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8599"/>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41016780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3888" y="-35860"/>
            <a:ext cx="8520112" cy="925894"/>
          </a:xfrm>
        </p:spPr>
        <p:txBody>
          <a:bodyPr>
            <a:normAutofit fontScale="90000"/>
          </a:bodyPr>
          <a:lstStyle/>
          <a:p>
            <a:r>
              <a:rPr lang="en-US" dirty="0" smtClean="0">
                <a:latin typeface="Minion Pro" panose="02040503050306020203"/>
              </a:rPr>
              <a:t>Saint Luke’s Outpatient and Ancillaries</a:t>
            </a:r>
            <a:endParaRPr lang="en-US" dirty="0">
              <a:latin typeface="Minion Pro" panose="02040503050306020203"/>
            </a:endParaRPr>
          </a:p>
        </p:txBody>
      </p:sp>
      <p:graphicFrame>
        <p:nvGraphicFramePr>
          <p:cNvPr id="8" name="Content Placeholder 1"/>
          <p:cNvGraphicFramePr>
            <a:graphicFrameLocks/>
          </p:cNvGraphicFramePr>
          <p:nvPr>
            <p:extLst>
              <p:ext uri="{D42A27DB-BD31-4B8C-83A1-F6EECF244321}">
                <p14:modId xmlns:p14="http://schemas.microsoft.com/office/powerpoint/2010/main" val="2021035725"/>
              </p:ext>
            </p:extLst>
          </p:nvPr>
        </p:nvGraphicFramePr>
        <p:xfrm>
          <a:off x="366615" y="1036338"/>
          <a:ext cx="8292752" cy="2926080"/>
        </p:xfrm>
        <a:graphic>
          <a:graphicData uri="http://schemas.openxmlformats.org/drawingml/2006/table">
            <a:tbl>
              <a:tblPr firstRow="1" bandRow="1">
                <a:tableStyleId>{912C8C85-51F0-491E-9774-3900AFEF0FD7}</a:tableStyleId>
              </a:tblPr>
              <a:tblGrid>
                <a:gridCol w="3748185"/>
                <a:gridCol w="4544567"/>
              </a:tblGrid>
              <a:tr h="358140">
                <a:tc>
                  <a:txBody>
                    <a:bodyPr/>
                    <a:lstStyle/>
                    <a:p>
                      <a:pPr algn="l"/>
                      <a:r>
                        <a:rPr lang="en-US" dirty="0" smtClean="0">
                          <a:latin typeface="+mj-lt"/>
                        </a:rPr>
                        <a:t>Department</a:t>
                      </a: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l"/>
                      <a:r>
                        <a:rPr lang="en-US" dirty="0" smtClean="0">
                          <a:latin typeface="+mj-lt"/>
                        </a:rPr>
                        <a:t>Future Location</a:t>
                      </a:r>
                      <a:endParaRPr lang="en-US" dirty="0">
                        <a:latin typeface="+mj-lt"/>
                      </a:endParaRPr>
                    </a:p>
                  </a:txBody>
                  <a:tcPr>
                    <a:lnB w="3175" cap="flat" cmpd="sng" algn="ctr">
                      <a:noFill/>
                      <a:prstDash val="solid"/>
                      <a:round/>
                      <a:headEnd type="none" w="med" len="med"/>
                      <a:tailEnd type="none" w="med" len="med"/>
                    </a:lnB>
                    <a:solidFill>
                      <a:srgbClr val="00AAA0"/>
                    </a:solidFill>
                  </a:tcPr>
                </a:tc>
              </a:tr>
              <a:tr h="358140">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Admin</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1912 &amp; </a:t>
                      </a:r>
                      <a:r>
                        <a:rPr lang="en-US" sz="1800" dirty="0" err="1" smtClean="0">
                          <a:solidFill>
                            <a:schemeClr val="tx1">
                              <a:lumMod val="65000"/>
                              <a:lumOff val="35000"/>
                            </a:schemeClr>
                          </a:solidFill>
                          <a:latin typeface="Arial" panose="020B0604020202020204" pitchFamily="34" charset="0"/>
                          <a:cs typeface="Arial" panose="020B0604020202020204" pitchFamily="34" charset="0"/>
                        </a:rPr>
                        <a:t>Hartzell</a:t>
                      </a:r>
                      <a:r>
                        <a:rPr lang="en-US" sz="1800" dirty="0" smtClean="0">
                          <a:solidFill>
                            <a:schemeClr val="tx1">
                              <a:lumMod val="65000"/>
                              <a:lumOff val="35000"/>
                            </a:schemeClr>
                          </a:solidFill>
                          <a:latin typeface="Arial" panose="020B0604020202020204" pitchFamily="34" charset="0"/>
                          <a:cs typeface="Arial" panose="020B0604020202020204" pitchFamily="34" charset="0"/>
                        </a:rPr>
                        <a:t> </a:t>
                      </a:r>
                      <a:r>
                        <a:rPr lang="en-US" sz="1800" dirty="0" err="1" smtClean="0">
                          <a:solidFill>
                            <a:schemeClr val="tx1">
                              <a:lumMod val="65000"/>
                              <a:lumOff val="35000"/>
                            </a:schemeClr>
                          </a:solidFill>
                          <a:latin typeface="Arial" panose="020B0604020202020204" pitchFamily="34" charset="0"/>
                          <a:cs typeface="Arial" panose="020B0604020202020204" pitchFamily="34" charset="0"/>
                        </a:rPr>
                        <a:t>Bldg</a:t>
                      </a: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58140">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Antepartum Testing</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err="1" smtClean="0">
                          <a:solidFill>
                            <a:schemeClr val="tx1">
                              <a:lumMod val="65000"/>
                              <a:lumOff val="35000"/>
                            </a:schemeClr>
                          </a:solidFill>
                          <a:latin typeface="Arial" panose="020B0604020202020204" pitchFamily="34" charset="0"/>
                          <a:cs typeface="Arial" panose="020B0604020202020204" pitchFamily="34" charset="0"/>
                        </a:rPr>
                        <a:t>Hartzell</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 </a:t>
                      </a:r>
                      <a:r>
                        <a:rPr lang="en-US" sz="1800" baseline="0" dirty="0" err="1" smtClean="0">
                          <a:solidFill>
                            <a:schemeClr val="tx1">
                              <a:lumMod val="65000"/>
                              <a:lumOff val="35000"/>
                            </a:schemeClr>
                          </a:solidFill>
                          <a:latin typeface="Arial" panose="020B0604020202020204" pitchFamily="34" charset="0"/>
                          <a:cs typeface="Arial" panose="020B0604020202020204" pitchFamily="34" charset="0"/>
                        </a:rPr>
                        <a:t>Bldg</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16115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Cardiac Rehab</a:t>
                      </a: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err="1" smtClean="0">
                          <a:solidFill>
                            <a:schemeClr val="tx1">
                              <a:lumMod val="65000"/>
                              <a:lumOff val="35000"/>
                            </a:schemeClr>
                          </a:solidFill>
                          <a:latin typeface="Arial" panose="020B0604020202020204" pitchFamily="34" charset="0"/>
                          <a:cs typeface="Arial" panose="020B0604020202020204" pitchFamily="34" charset="0"/>
                        </a:rPr>
                        <a:t>Hartzell</a:t>
                      </a:r>
                      <a:r>
                        <a:rPr lang="en-US" sz="1800" dirty="0" smtClean="0">
                          <a:solidFill>
                            <a:schemeClr val="tx1">
                              <a:lumMod val="65000"/>
                              <a:lumOff val="35000"/>
                            </a:schemeClr>
                          </a:solidFill>
                          <a:latin typeface="Arial" panose="020B0604020202020204" pitchFamily="34" charset="0"/>
                          <a:cs typeface="Arial" panose="020B0604020202020204" pitchFamily="34" charset="0"/>
                        </a:rPr>
                        <a:t> </a:t>
                      </a:r>
                      <a:r>
                        <a:rPr lang="en-US" sz="1800" dirty="0" err="1" smtClean="0">
                          <a:solidFill>
                            <a:schemeClr val="tx1">
                              <a:lumMod val="65000"/>
                              <a:lumOff val="35000"/>
                            </a:schemeClr>
                          </a:solidFill>
                          <a:latin typeface="Arial" panose="020B0604020202020204" pitchFamily="34" charset="0"/>
                          <a:cs typeface="Arial" panose="020B0604020202020204" pitchFamily="34" charset="0"/>
                        </a:rPr>
                        <a:t>Bldg</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16115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Care Coordination</a:t>
                      </a: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1912</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161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Central Scheduling</a:t>
                      </a: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1912</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r>
              <a:tr h="16115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Clinical Research</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err="1" smtClean="0">
                          <a:solidFill>
                            <a:schemeClr val="tx1">
                              <a:lumMod val="65000"/>
                              <a:lumOff val="35000"/>
                            </a:schemeClr>
                          </a:solidFill>
                          <a:latin typeface="Arial" panose="020B0604020202020204" pitchFamily="34" charset="0"/>
                          <a:cs typeface="Arial" panose="020B0604020202020204" pitchFamily="34" charset="0"/>
                        </a:rPr>
                        <a:t>Monteagle</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16115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Engineering</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c>
                  <a:txBody>
                    <a:bodyPr/>
                    <a:lstStyle/>
                    <a:p>
                      <a:pPr algn="l"/>
                      <a:r>
                        <a:rPr lang="en-US" sz="1800" dirty="0" smtClean="0">
                          <a:solidFill>
                            <a:srgbClr val="C00000"/>
                          </a:solidFill>
                          <a:latin typeface="Arial" panose="020B0604020202020204" pitchFamily="34" charset="0"/>
                          <a:cs typeface="Arial" panose="020B0604020202020204" pitchFamily="34" charset="0"/>
                        </a:rPr>
                        <a:t>1580</a:t>
                      </a:r>
                      <a:r>
                        <a:rPr lang="en-US" sz="1800" baseline="0" dirty="0" smtClean="0">
                          <a:solidFill>
                            <a:srgbClr val="C00000"/>
                          </a:solidFill>
                          <a:latin typeface="Arial" panose="020B0604020202020204" pitchFamily="34" charset="0"/>
                          <a:cs typeface="Arial" panose="020B0604020202020204" pitchFamily="34" charset="0"/>
                        </a:rPr>
                        <a:t> </a:t>
                      </a:r>
                      <a:r>
                        <a:rPr lang="en-US" sz="1800" baseline="0" dirty="0" err="1" smtClean="0">
                          <a:solidFill>
                            <a:srgbClr val="C00000"/>
                          </a:solidFill>
                          <a:latin typeface="Arial" panose="020B0604020202020204" pitchFamily="34" charset="0"/>
                          <a:cs typeface="Arial" panose="020B0604020202020204" pitchFamily="34" charset="0"/>
                        </a:rPr>
                        <a:t>Valencia?M</a:t>
                      </a:r>
                      <a:r>
                        <a:rPr lang="en-US" sz="1800" baseline="0" dirty="0" smtClean="0">
                          <a:solidFill>
                            <a:srgbClr val="C00000"/>
                          </a:solidFill>
                          <a:latin typeface="Arial" panose="020B0604020202020204" pitchFamily="34" charset="0"/>
                          <a:cs typeface="Arial" panose="020B0604020202020204" pitchFamily="34" charset="0"/>
                        </a:rPr>
                        <a:t> </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&amp; </a:t>
                      </a:r>
                      <a:r>
                        <a:rPr lang="en-US" sz="1800" baseline="0" dirty="0" err="1" smtClean="0">
                          <a:solidFill>
                            <a:schemeClr val="tx1">
                              <a:lumMod val="65000"/>
                              <a:lumOff val="35000"/>
                            </a:schemeClr>
                          </a:solidFill>
                          <a:latin typeface="Arial" panose="020B0604020202020204" pitchFamily="34" charset="0"/>
                          <a:cs typeface="Arial" panose="020B0604020202020204" pitchFamily="34" charset="0"/>
                        </a:rPr>
                        <a:t>Hartzell</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 </a:t>
                      </a:r>
                      <a:r>
                        <a:rPr lang="en-US" sz="1800" baseline="0" dirty="0" err="1" smtClean="0">
                          <a:solidFill>
                            <a:schemeClr val="tx1">
                              <a:lumMod val="65000"/>
                              <a:lumOff val="35000"/>
                            </a:schemeClr>
                          </a:solidFill>
                          <a:latin typeface="Arial" panose="020B0604020202020204" pitchFamily="34" charset="0"/>
                          <a:cs typeface="Arial" panose="020B0604020202020204" pitchFamily="34" charset="0"/>
                        </a:rPr>
                        <a:t>Bldg</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85432436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3888" y="-35860"/>
            <a:ext cx="8520112" cy="925894"/>
          </a:xfrm>
        </p:spPr>
        <p:txBody>
          <a:bodyPr>
            <a:normAutofit fontScale="90000"/>
          </a:bodyPr>
          <a:lstStyle/>
          <a:p>
            <a:r>
              <a:rPr lang="en-US" dirty="0" smtClean="0">
                <a:latin typeface="Minion Pro" panose="02040503050306020203"/>
              </a:rPr>
              <a:t>Saint Luke’s Outpatient and Ancillaries</a:t>
            </a:r>
            <a:endParaRPr lang="en-US" dirty="0">
              <a:latin typeface="Minion Pro" panose="02040503050306020203"/>
            </a:endParaRPr>
          </a:p>
        </p:txBody>
      </p:sp>
      <p:graphicFrame>
        <p:nvGraphicFramePr>
          <p:cNvPr id="8" name="Content Placeholder 1"/>
          <p:cNvGraphicFramePr>
            <a:graphicFrameLocks/>
          </p:cNvGraphicFramePr>
          <p:nvPr>
            <p:extLst>
              <p:ext uri="{D42A27DB-BD31-4B8C-83A1-F6EECF244321}">
                <p14:modId xmlns:p14="http://schemas.microsoft.com/office/powerpoint/2010/main" val="817246"/>
              </p:ext>
            </p:extLst>
          </p:nvPr>
        </p:nvGraphicFramePr>
        <p:xfrm>
          <a:off x="366615" y="1036338"/>
          <a:ext cx="8292752" cy="2560320"/>
        </p:xfrm>
        <a:graphic>
          <a:graphicData uri="http://schemas.openxmlformats.org/drawingml/2006/table">
            <a:tbl>
              <a:tblPr firstRow="1" bandRow="1">
                <a:tableStyleId>{912C8C85-51F0-491E-9774-3900AFEF0FD7}</a:tableStyleId>
              </a:tblPr>
              <a:tblGrid>
                <a:gridCol w="3748185"/>
                <a:gridCol w="4544567"/>
              </a:tblGrid>
              <a:tr h="358140">
                <a:tc>
                  <a:txBody>
                    <a:bodyPr/>
                    <a:lstStyle/>
                    <a:p>
                      <a:pPr algn="l"/>
                      <a:r>
                        <a:rPr lang="en-US" dirty="0" smtClean="0">
                          <a:latin typeface="+mj-lt"/>
                        </a:rPr>
                        <a:t>Department</a:t>
                      </a: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l"/>
                      <a:r>
                        <a:rPr lang="en-US" dirty="0" smtClean="0">
                          <a:latin typeface="+mj-lt"/>
                        </a:rPr>
                        <a:t>Future Location</a:t>
                      </a:r>
                      <a:endParaRPr lang="en-US" dirty="0">
                        <a:latin typeface="+mj-lt"/>
                      </a:endParaRPr>
                    </a:p>
                  </a:txBody>
                  <a:tcPr>
                    <a:lnB w="3175" cap="flat" cmpd="sng" algn="ctr">
                      <a:noFill/>
                      <a:prstDash val="solid"/>
                      <a:round/>
                      <a:headEnd type="none" w="med" len="med"/>
                      <a:tailEnd type="none" w="med" len="med"/>
                    </a:lnB>
                    <a:solidFill>
                      <a:srgbClr val="00AAA0"/>
                    </a:solidFill>
                  </a:tcPr>
                </a:tc>
              </a:tr>
              <a:tr h="358140">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Info Services &amp; </a:t>
                      </a:r>
                      <a:r>
                        <a:rPr lang="en-US" sz="1800" dirty="0" err="1" smtClean="0">
                          <a:solidFill>
                            <a:schemeClr val="tx1">
                              <a:lumMod val="65000"/>
                              <a:lumOff val="35000"/>
                            </a:schemeClr>
                          </a:solidFill>
                          <a:latin typeface="Arial" panose="020B0604020202020204" pitchFamily="34" charset="0"/>
                          <a:cs typeface="Arial" panose="020B0604020202020204" pitchFamily="34" charset="0"/>
                        </a:rPr>
                        <a:t>Auxilio</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rgbClr val="C00000"/>
                          </a:solidFill>
                          <a:latin typeface="Arial" panose="020B0604020202020204" pitchFamily="34" charset="0"/>
                          <a:cs typeface="Arial" panose="020B0604020202020204" pitchFamily="34" charset="0"/>
                        </a:rPr>
                        <a:t>1580 Valencia </a:t>
                      </a:r>
                      <a:r>
                        <a:rPr lang="en-US" sz="1800" dirty="0" err="1" smtClean="0">
                          <a:solidFill>
                            <a:srgbClr val="C00000"/>
                          </a:solidFill>
                          <a:latin typeface="Arial" panose="020B0604020202020204" pitchFamily="34" charset="0"/>
                          <a:cs typeface="Arial" panose="020B0604020202020204" pitchFamily="34" charset="0"/>
                        </a:rPr>
                        <a:t>St?Monteagle</a:t>
                      </a:r>
                      <a:endParaRPr lang="en-US" sz="1800" dirty="0" smtClean="0">
                        <a:solidFill>
                          <a:srgbClr val="C00000"/>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58140">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Interpreter Services</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rgbClr val="C00000"/>
                          </a:solidFill>
                          <a:latin typeface="Arial" panose="020B0604020202020204" pitchFamily="34" charset="0"/>
                          <a:cs typeface="Arial" panose="020B0604020202020204" pitchFamily="34" charset="0"/>
                        </a:rPr>
                        <a:t>1580 Valencia </a:t>
                      </a:r>
                      <a:r>
                        <a:rPr lang="en-US" sz="1800" dirty="0" err="1" smtClean="0">
                          <a:solidFill>
                            <a:srgbClr val="C00000"/>
                          </a:solidFill>
                          <a:latin typeface="Arial" panose="020B0604020202020204" pitchFamily="34" charset="0"/>
                          <a:cs typeface="Arial" panose="020B0604020202020204" pitchFamily="34" charset="0"/>
                        </a:rPr>
                        <a:t>St?Monteagle</a:t>
                      </a:r>
                      <a:endParaRPr lang="en-US" sz="1800" dirty="0" smtClean="0">
                        <a:solidFill>
                          <a:srgbClr val="C00000"/>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16115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Newborn Connections</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rgbClr val="C00000"/>
                          </a:solidFill>
                          <a:latin typeface="Arial" panose="020B0604020202020204" pitchFamily="34" charset="0"/>
                          <a:cs typeface="Arial" panose="020B0604020202020204" pitchFamily="34" charset="0"/>
                        </a:rPr>
                        <a:t>1580 Valencia </a:t>
                      </a:r>
                      <a:r>
                        <a:rPr lang="en-US" sz="1800" dirty="0" err="1" smtClean="0">
                          <a:solidFill>
                            <a:srgbClr val="C00000"/>
                          </a:solidFill>
                          <a:latin typeface="Arial" panose="020B0604020202020204" pitchFamily="34" charset="0"/>
                          <a:cs typeface="Arial" panose="020B0604020202020204" pitchFamily="34" charset="0"/>
                        </a:rPr>
                        <a:t>St?Monteagle</a:t>
                      </a:r>
                      <a:endParaRPr lang="en-US" sz="1800" dirty="0" smtClean="0">
                        <a:solidFill>
                          <a:srgbClr val="C00000"/>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16115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Non-Invasive Cardiology</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rgbClr val="C00000"/>
                          </a:solidFill>
                          <a:latin typeface="Arial" panose="020B0604020202020204" pitchFamily="34" charset="0"/>
                          <a:cs typeface="Arial" panose="020B0604020202020204" pitchFamily="34" charset="0"/>
                        </a:rPr>
                        <a:t>1580 Valencia </a:t>
                      </a:r>
                      <a:r>
                        <a:rPr lang="en-US" sz="1800" dirty="0" err="1" smtClean="0">
                          <a:solidFill>
                            <a:srgbClr val="C00000"/>
                          </a:solidFill>
                          <a:latin typeface="Arial" panose="020B0604020202020204" pitchFamily="34" charset="0"/>
                          <a:cs typeface="Arial" panose="020B0604020202020204" pitchFamily="34" charset="0"/>
                        </a:rPr>
                        <a:t>St?Monteagle</a:t>
                      </a:r>
                      <a:endParaRPr lang="en-US" sz="1800" dirty="0" smtClean="0">
                        <a:solidFill>
                          <a:srgbClr val="C00000"/>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16115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Pulmonary Function</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 Lab</a:t>
                      </a: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c>
                  <a:txBody>
                    <a:bodyPr/>
                    <a:lstStyle/>
                    <a:p>
                      <a:pPr algn="l"/>
                      <a:r>
                        <a:rPr lang="en-US" sz="1800" dirty="0" err="1" smtClean="0">
                          <a:solidFill>
                            <a:schemeClr val="tx1">
                              <a:lumMod val="65000"/>
                              <a:lumOff val="35000"/>
                            </a:schemeClr>
                          </a:solidFill>
                          <a:latin typeface="Arial" panose="020B0604020202020204" pitchFamily="34" charset="0"/>
                          <a:cs typeface="Arial" panose="020B0604020202020204" pitchFamily="34" charset="0"/>
                        </a:rPr>
                        <a:t>Hartzell</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 </a:t>
                      </a:r>
                      <a:r>
                        <a:rPr lang="en-US" sz="1800" baseline="0" dirty="0" err="1" smtClean="0">
                          <a:solidFill>
                            <a:schemeClr val="tx1">
                              <a:lumMod val="65000"/>
                              <a:lumOff val="35000"/>
                            </a:schemeClr>
                          </a:solidFill>
                          <a:latin typeface="Arial" panose="020B0604020202020204" pitchFamily="34" charset="0"/>
                          <a:cs typeface="Arial" panose="020B0604020202020204" pitchFamily="34" charset="0"/>
                        </a:rPr>
                        <a:t>Bldg</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r>
              <a:tr h="161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Pulmonary Rehab</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c>
                  <a:txBody>
                    <a:bodyPr/>
                    <a:lstStyle/>
                    <a:p>
                      <a:pPr algn="l"/>
                      <a:r>
                        <a:rPr lang="en-US" sz="1800" dirty="0" err="1" smtClean="0">
                          <a:solidFill>
                            <a:schemeClr val="tx1">
                              <a:lumMod val="65000"/>
                              <a:lumOff val="35000"/>
                            </a:schemeClr>
                          </a:solidFill>
                          <a:latin typeface="Arial" panose="020B0604020202020204" pitchFamily="34" charset="0"/>
                          <a:cs typeface="Arial" panose="020B0604020202020204" pitchFamily="34" charset="0"/>
                        </a:rPr>
                        <a:t>Hartzell</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 </a:t>
                      </a:r>
                      <a:r>
                        <a:rPr lang="en-US" sz="1800" baseline="0" dirty="0" err="1" smtClean="0">
                          <a:solidFill>
                            <a:schemeClr val="tx1">
                              <a:lumMod val="65000"/>
                              <a:lumOff val="35000"/>
                            </a:schemeClr>
                          </a:solidFill>
                          <a:latin typeface="Arial" panose="020B0604020202020204" pitchFamily="34" charset="0"/>
                          <a:cs typeface="Arial" panose="020B0604020202020204" pitchFamily="34" charset="0"/>
                        </a:rPr>
                        <a:t>Bldg</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146834104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Minion Pro" panose="02040503050306020203"/>
              </a:rPr>
              <a:t>Welcome Video Place holder</a:t>
            </a:r>
            <a:endParaRPr lang="en-US" dirty="0">
              <a:latin typeface="Minion Pro" panose="02040503050306020203"/>
            </a:endParaRPr>
          </a:p>
        </p:txBody>
      </p:sp>
      <p:sp>
        <p:nvSpPr>
          <p:cNvPr id="5" name="Text Placeholder 4"/>
          <p:cNvSpPr>
            <a:spLocks noGrp="1"/>
          </p:cNvSpPr>
          <p:nvPr>
            <p:ph type="body" idx="1"/>
          </p:nvPr>
        </p:nvSpPr>
        <p:spPr/>
        <p:txBody>
          <a:bodyPr/>
          <a:lstStyle/>
          <a:p>
            <a:r>
              <a:rPr lang="en-US" u="sng" dirty="0" smtClean="0">
                <a:hlinkClick r:id="rId3" tooltip="https://players.brightcove.net/817826402001/79bcaa57-54d7-453c-9f1f-8ab3ef7b15de_default/index.html?videoId=5627355457001"/>
              </a:rPr>
              <a:t>https://bcove.video/2lRdGhR</a:t>
            </a:r>
            <a:endParaRPr lang="en-US" dirty="0"/>
          </a:p>
        </p:txBody>
      </p:sp>
      <p:cxnSp>
        <p:nvCxnSpPr>
          <p:cNvPr id="6" name="Straight Connector 5"/>
          <p:cNvCxnSpPr/>
          <p:nvPr/>
        </p:nvCxnSpPr>
        <p:spPr>
          <a:xfrm>
            <a:off x="732698" y="3299425"/>
            <a:ext cx="8411302"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574167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erformance-iStock_000059159580_XXXLarge.png"/>
          <p:cNvPicPr>
            <a:picLocks noChangeAspect="1"/>
          </p:cNvPicPr>
          <p:nvPr/>
        </p:nvPicPr>
        <p:blipFill>
          <a:blip r:embed="rId3" cstate="print"/>
          <a:stretch>
            <a:fillRect/>
          </a:stretch>
        </p:blipFill>
        <p:spPr>
          <a:xfrm>
            <a:off x="2057400" y="895351"/>
            <a:ext cx="5097336" cy="3733798"/>
          </a:xfrm>
          <a:prstGeom prst="rect">
            <a:avLst/>
          </a:prstGeom>
          <a:effectLst/>
        </p:spPr>
      </p:pic>
      <p:sp>
        <p:nvSpPr>
          <p:cNvPr id="12" name="TextBox 11"/>
          <p:cNvSpPr txBox="1"/>
          <p:nvPr/>
        </p:nvSpPr>
        <p:spPr>
          <a:xfrm>
            <a:off x="2286000" y="11334"/>
            <a:ext cx="23622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Performance</a:t>
            </a:r>
            <a:endParaRPr lang="en-US" sz="2800" dirty="0">
              <a:solidFill>
                <a:srgbClr val="93CFD9"/>
              </a:solidFill>
              <a:latin typeface="Arial" pitchFamily="34" charset="0"/>
              <a:cs typeface="Arial" pitchFamily="34" charset="0"/>
            </a:endParaRPr>
          </a:p>
        </p:txBody>
      </p:sp>
      <p:sp>
        <p:nvSpPr>
          <p:cNvPr id="13" name="TextBox 12"/>
          <p:cNvSpPr txBox="1"/>
          <p:nvPr/>
        </p:nvSpPr>
        <p:spPr>
          <a:xfrm>
            <a:off x="6934200" y="11334"/>
            <a:ext cx="22098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Community</a:t>
            </a:r>
            <a:endParaRPr lang="en-US" sz="2800" dirty="0">
              <a:solidFill>
                <a:srgbClr val="93CFD9"/>
              </a:solidFill>
              <a:latin typeface="Arial" pitchFamily="34" charset="0"/>
              <a:cs typeface="Arial" pitchFamily="34" charset="0"/>
            </a:endParaRPr>
          </a:p>
        </p:txBody>
      </p:sp>
      <p:sp>
        <p:nvSpPr>
          <p:cNvPr id="14" name="TextBox 13"/>
          <p:cNvSpPr txBox="1"/>
          <p:nvPr/>
        </p:nvSpPr>
        <p:spPr>
          <a:xfrm>
            <a:off x="533400" y="11334"/>
            <a:ext cx="2209800" cy="52322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Care</a:t>
            </a:r>
            <a:endParaRPr lang="en-US" sz="2800" dirty="0">
              <a:solidFill>
                <a:srgbClr val="008599"/>
              </a:solidFill>
              <a:latin typeface="Arial" pitchFamily="34" charset="0"/>
              <a:cs typeface="Arial" pitchFamily="34" charset="0"/>
            </a:endParaRPr>
          </a:p>
        </p:txBody>
      </p:sp>
      <p:sp>
        <p:nvSpPr>
          <p:cNvPr id="15" name="TextBox 14"/>
          <p:cNvSpPr txBox="1"/>
          <p:nvPr/>
        </p:nvSpPr>
        <p:spPr>
          <a:xfrm>
            <a:off x="5181601" y="11334"/>
            <a:ext cx="685801"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Me</a:t>
            </a:r>
            <a:endParaRPr lang="en-US" sz="2800" dirty="0">
              <a:solidFill>
                <a:srgbClr val="93CFD9"/>
              </a:solidFill>
              <a:latin typeface="Arial" pitchFamily="34" charset="0"/>
              <a:cs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60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400"/>
                                        <p:tgtEl>
                                          <p:spTgt spid="8"/>
                                        </p:tgtEl>
                                      </p:cBhvr>
                                    </p:animEffect>
                                  </p:childTnLst>
                                </p:cTn>
                              </p:par>
                              <p:par>
                                <p:cTn id="8" presetID="19" presetClass="emph" presetSubtype="0" fill="hold" nodeType="withEffect">
                                  <p:stCondLst>
                                    <p:cond delay="600"/>
                                  </p:stCondLst>
                                  <p:childTnLst>
                                    <p:animClr clrSpc="rgb" dir="cw">
                                      <p:cBhvr override="childStyle">
                                        <p:cTn id="9" dur="500" fill="hold"/>
                                        <p:tgtEl>
                                          <p:spTgt spid="14">
                                            <p:txEl>
                                              <p:pRg st="0" end="0"/>
                                            </p:txEl>
                                          </p:spTgt>
                                        </p:tgtEl>
                                        <p:attrNameLst>
                                          <p:attrName>style.color</p:attrName>
                                        </p:attrNameLst>
                                      </p:cBhvr>
                                      <p:to>
                                        <a:srgbClr val="93CFD9"/>
                                      </p:to>
                                    </p:animClr>
                                    <p:animClr clrSpc="rgb" dir="cw">
                                      <p:cBhvr>
                                        <p:cTn id="10" dur="500" fill="hold"/>
                                        <p:tgtEl>
                                          <p:spTgt spid="14">
                                            <p:txEl>
                                              <p:pRg st="0" end="0"/>
                                            </p:txEl>
                                          </p:spTgt>
                                        </p:tgtEl>
                                        <p:attrNameLst>
                                          <p:attrName>fillcolor</p:attrName>
                                        </p:attrNameLst>
                                      </p:cBhvr>
                                      <p:to>
                                        <a:srgbClr val="93CFD9"/>
                                      </p:to>
                                    </p:animClr>
                                    <p:set>
                                      <p:cBhvr>
                                        <p:cTn id="11" dur="500" fill="hold"/>
                                        <p:tgtEl>
                                          <p:spTgt spid="14">
                                            <p:txEl>
                                              <p:pRg st="0" end="0"/>
                                            </p:txEl>
                                          </p:spTgt>
                                        </p:tgtEl>
                                        <p:attrNameLst>
                                          <p:attrName>fill.type</p:attrName>
                                        </p:attrNameLst>
                                      </p:cBhvr>
                                      <p:to>
                                        <p:strVal val="solid"/>
                                      </p:to>
                                    </p:set>
                                    <p:set>
                                      <p:cBhvr>
                                        <p:cTn id="12" dur="500" fill="hold"/>
                                        <p:tgtEl>
                                          <p:spTgt spid="14">
                                            <p:txEl>
                                              <p:pRg st="0" end="0"/>
                                            </p:txEl>
                                          </p:spTgt>
                                        </p:tgtEl>
                                        <p:attrNameLst>
                                          <p:attrName>fill.on</p:attrName>
                                        </p:attrNameLst>
                                      </p:cBhvr>
                                      <p:to>
                                        <p:strVal val="true"/>
                                      </p:to>
                                    </p:set>
                                  </p:childTnLst>
                                </p:cTn>
                              </p:par>
                              <p:par>
                                <p:cTn id="13" presetID="19" presetClass="emph" presetSubtype="0" fill="hold" nodeType="withEffect">
                                  <p:stCondLst>
                                    <p:cond delay="1000"/>
                                  </p:stCondLst>
                                  <p:childTnLst>
                                    <p:animClr clrSpc="rgb" dir="cw">
                                      <p:cBhvr override="childStyle">
                                        <p:cTn id="14" dur="900" fill="hold"/>
                                        <p:tgtEl>
                                          <p:spTgt spid="12">
                                            <p:txEl>
                                              <p:pRg st="0" end="0"/>
                                            </p:txEl>
                                          </p:spTgt>
                                        </p:tgtEl>
                                        <p:attrNameLst>
                                          <p:attrName>style.color</p:attrName>
                                        </p:attrNameLst>
                                      </p:cBhvr>
                                      <p:to>
                                        <a:srgbClr val="008599"/>
                                      </p:to>
                                    </p:animClr>
                                    <p:animClr clrSpc="rgb" dir="cw">
                                      <p:cBhvr>
                                        <p:cTn id="15" dur="900" fill="hold"/>
                                        <p:tgtEl>
                                          <p:spTgt spid="12">
                                            <p:txEl>
                                              <p:pRg st="0" end="0"/>
                                            </p:txEl>
                                          </p:spTgt>
                                        </p:tgtEl>
                                        <p:attrNameLst>
                                          <p:attrName>fillcolor</p:attrName>
                                        </p:attrNameLst>
                                      </p:cBhvr>
                                      <p:to>
                                        <a:srgbClr val="008599"/>
                                      </p:to>
                                    </p:animClr>
                                    <p:set>
                                      <p:cBhvr>
                                        <p:cTn id="16" dur="900" fill="hold"/>
                                        <p:tgtEl>
                                          <p:spTgt spid="12">
                                            <p:txEl>
                                              <p:pRg st="0" end="0"/>
                                            </p:txEl>
                                          </p:spTgt>
                                        </p:tgtEl>
                                        <p:attrNameLst>
                                          <p:attrName>fill.type</p:attrName>
                                        </p:attrNameLst>
                                      </p:cBhvr>
                                      <p:to>
                                        <p:strVal val="solid"/>
                                      </p:to>
                                    </p:set>
                                    <p:set>
                                      <p:cBhvr>
                                        <p:cTn id="17" dur="900" fill="hold"/>
                                        <p:tgtEl>
                                          <p:spTgt spid="12">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2874" y="0"/>
            <a:ext cx="6658252" cy="5143500"/>
          </a:xfrm>
          <a:prstGeom prst="rect">
            <a:avLst/>
          </a:prstGeom>
        </p:spPr>
      </p:pic>
    </p:spTree>
    <p:extLst>
      <p:ext uri="{BB962C8B-B14F-4D97-AF65-F5344CB8AC3E}">
        <p14:creationId xmlns:p14="http://schemas.microsoft.com/office/powerpoint/2010/main" val="3937116783"/>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Minion Pro" panose="02040503050306020203"/>
              </a:rPr>
              <a:t>HCAHPS Place </a:t>
            </a:r>
            <a:r>
              <a:rPr lang="en-US" dirty="0" smtClean="0">
                <a:latin typeface="Minion Pro" panose="02040503050306020203"/>
              </a:rPr>
              <a:t>holder</a:t>
            </a:r>
            <a:endParaRPr lang="en-US" dirty="0">
              <a:latin typeface="Minion Pro" panose="02040503050306020203"/>
            </a:endParaRPr>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105380258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p:cNvCxnSpPr/>
          <p:nvPr/>
        </p:nvCxnSpPr>
        <p:spPr>
          <a:xfrm>
            <a:off x="444246" y="2897991"/>
            <a:ext cx="3630451"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417097" y="3003866"/>
            <a:ext cx="3657600" cy="480115"/>
          </a:xfrm>
          <a:prstGeom prst="rect">
            <a:avLst/>
          </a:prstGeom>
          <a:noFill/>
        </p:spPr>
        <p:txBody>
          <a:bodyPr wrap="square" lIns="91425" tIns="45712" rIns="91425" bIns="45712" rtlCol="0">
            <a:spAutoFit/>
          </a:bodyPr>
          <a:lstStyle/>
          <a:p>
            <a:pPr>
              <a:lnSpc>
                <a:spcPct val="90000"/>
              </a:lnSpc>
            </a:pPr>
            <a:r>
              <a:rPr lang="en-US" sz="2800" dirty="0" smtClean="0">
                <a:solidFill>
                  <a:srgbClr val="008599"/>
                </a:solidFill>
              </a:rPr>
              <a:t>How are we doing?</a:t>
            </a:r>
            <a:endParaRPr lang="en-US" sz="2800" dirty="0">
              <a:solidFill>
                <a:srgbClr val="008599"/>
              </a:solidFill>
            </a:endParaRPr>
          </a:p>
        </p:txBody>
      </p:sp>
      <p:sp>
        <p:nvSpPr>
          <p:cNvPr id="5" name="TextBox 4"/>
          <p:cNvSpPr txBox="1"/>
          <p:nvPr/>
        </p:nvSpPr>
        <p:spPr>
          <a:xfrm>
            <a:off x="340898" y="1124186"/>
            <a:ext cx="3846094" cy="1892810"/>
          </a:xfrm>
          <a:prstGeom prst="rect">
            <a:avLst/>
          </a:prstGeom>
          <a:noFill/>
        </p:spPr>
        <p:txBody>
          <a:bodyPr wrap="square" lIns="91425" tIns="45712" rIns="91425" bIns="45712" rtlCol="0">
            <a:spAutoFit/>
          </a:bodyPr>
          <a:lstStyle/>
          <a:p>
            <a:pPr>
              <a:lnSpc>
                <a:spcPct val="80000"/>
              </a:lnSpc>
            </a:pPr>
            <a:r>
              <a:rPr lang="en-US" sz="3600" dirty="0">
                <a:solidFill>
                  <a:srgbClr val="524F50"/>
                </a:solidFill>
                <a:latin typeface="Minion Pro" panose="02040503050306020203" pitchFamily="18" charset="0"/>
              </a:rPr>
              <a:t>Handwashing is </a:t>
            </a:r>
            <a:br>
              <a:rPr lang="en-US" sz="3600" dirty="0">
                <a:solidFill>
                  <a:srgbClr val="524F50"/>
                </a:solidFill>
                <a:latin typeface="Minion Pro" panose="02040503050306020203" pitchFamily="18" charset="0"/>
              </a:rPr>
            </a:br>
            <a:r>
              <a:rPr lang="en-US" sz="3600" dirty="0">
                <a:solidFill>
                  <a:srgbClr val="524F50"/>
                </a:solidFill>
                <a:latin typeface="Minion Pro" panose="02040503050306020203" pitchFamily="18" charset="0"/>
              </a:rPr>
              <a:t>one of our three high reliability initiatives</a:t>
            </a:r>
          </a:p>
        </p:txBody>
      </p:sp>
      <p:pic>
        <p:nvPicPr>
          <p:cNvPr id="12" name="Picture 2" descr="Art, advertising and body painting Kimberly-Clark Professional : Crab"/>
          <p:cNvPicPr>
            <a:picLocks noChangeAspect="1" noChangeArrowheads="1"/>
          </p:cNvPicPr>
          <p:nvPr/>
        </p:nvPicPr>
        <p:blipFill rotWithShape="1">
          <a:blip r:embed="rId3" cstate="print"/>
          <a:srcRect t="26142" r="11111" b="11037"/>
          <a:stretch/>
        </p:blipFill>
        <p:spPr bwMode="auto">
          <a:xfrm>
            <a:off x="4653817" y="831182"/>
            <a:ext cx="4297680" cy="4006686"/>
          </a:xfrm>
          <a:prstGeom prst="rect">
            <a:avLst/>
          </a:prstGeom>
          <a:noFill/>
          <a:effectLst/>
        </p:spPr>
      </p:pic>
      <p:sp>
        <p:nvSpPr>
          <p:cNvPr id="16" name="TextBox 15"/>
          <p:cNvSpPr txBox="1"/>
          <p:nvPr/>
        </p:nvSpPr>
        <p:spPr>
          <a:xfrm>
            <a:off x="2286000" y="11334"/>
            <a:ext cx="2362200" cy="52322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Performance</a:t>
            </a:r>
            <a:endParaRPr lang="en-US" sz="2800" dirty="0">
              <a:solidFill>
                <a:srgbClr val="008599"/>
              </a:solidFill>
              <a:latin typeface="Arial" pitchFamily="34" charset="0"/>
              <a:cs typeface="Arial" pitchFamily="34" charset="0"/>
            </a:endParaRPr>
          </a:p>
        </p:txBody>
      </p:sp>
      <p:sp>
        <p:nvSpPr>
          <p:cNvPr id="17" name="TextBox 16"/>
          <p:cNvSpPr txBox="1"/>
          <p:nvPr/>
        </p:nvSpPr>
        <p:spPr>
          <a:xfrm>
            <a:off x="6934200" y="11334"/>
            <a:ext cx="22098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Community</a:t>
            </a:r>
            <a:endParaRPr lang="en-US" sz="2800" dirty="0">
              <a:solidFill>
                <a:srgbClr val="93CFD9"/>
              </a:solidFill>
              <a:latin typeface="Arial" pitchFamily="34" charset="0"/>
              <a:cs typeface="Arial" pitchFamily="34" charset="0"/>
            </a:endParaRPr>
          </a:p>
        </p:txBody>
      </p:sp>
      <p:sp>
        <p:nvSpPr>
          <p:cNvPr id="18" name="TextBox 17"/>
          <p:cNvSpPr txBox="1"/>
          <p:nvPr/>
        </p:nvSpPr>
        <p:spPr>
          <a:xfrm>
            <a:off x="533400" y="11334"/>
            <a:ext cx="22098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Care</a:t>
            </a:r>
            <a:endParaRPr lang="en-US" sz="2800" dirty="0">
              <a:solidFill>
                <a:srgbClr val="93CFD9"/>
              </a:solidFill>
              <a:latin typeface="Arial" pitchFamily="34" charset="0"/>
              <a:cs typeface="Arial" pitchFamily="34" charset="0"/>
            </a:endParaRPr>
          </a:p>
        </p:txBody>
      </p:sp>
      <p:sp>
        <p:nvSpPr>
          <p:cNvPr id="19" name="TextBox 18"/>
          <p:cNvSpPr txBox="1"/>
          <p:nvPr/>
        </p:nvSpPr>
        <p:spPr>
          <a:xfrm>
            <a:off x="5181601" y="11334"/>
            <a:ext cx="685801"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Me</a:t>
            </a:r>
            <a:endParaRPr lang="en-US" sz="2800" dirty="0">
              <a:solidFill>
                <a:srgbClr val="93CFD9"/>
              </a:solidFill>
              <a:latin typeface="Arial" pitchFamily="34" charset="0"/>
              <a:cs typeface="Arial" pitchFamily="34" charset="0"/>
            </a:endParaRPr>
          </a:p>
        </p:txBody>
      </p:sp>
      <p:pic>
        <p:nvPicPr>
          <p:cNvPr id="3" name="Fonz"/>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5025" y="437735"/>
            <a:ext cx="3334131" cy="4608946"/>
          </a:xfrm>
          <a:prstGeom prst="rect">
            <a:avLst/>
          </a:prstGeom>
        </p:spPr>
      </p:pic>
    </p:spTree>
    <p:extLst>
      <p:ext uri="{BB962C8B-B14F-4D97-AF65-F5344CB8AC3E}">
        <p14:creationId xmlns:p14="http://schemas.microsoft.com/office/powerpoint/2010/main" val="705352564"/>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White plate"/>
          <p:cNvSpPr/>
          <p:nvPr/>
        </p:nvSpPr>
        <p:spPr>
          <a:xfrm>
            <a:off x="0" y="0"/>
            <a:ext cx="9144845" cy="5145766"/>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Warren and ..."/>
          <p:cNvSpPr/>
          <p:nvPr/>
        </p:nvSpPr>
        <p:spPr>
          <a:xfrm>
            <a:off x="233079" y="2720060"/>
            <a:ext cx="5999923" cy="584759"/>
          </a:xfrm>
          <a:prstGeom prst="rect">
            <a:avLst/>
          </a:prstGeom>
        </p:spPr>
        <p:txBody>
          <a:bodyPr wrap="square" lIns="91425" tIns="45712" rIns="91425" bIns="45712">
            <a:spAutoFit/>
          </a:bodyPr>
          <a:lstStyle/>
          <a:p>
            <a:r>
              <a:rPr lang="en-US" dirty="0">
                <a:solidFill>
                  <a:schemeClr val="bg1"/>
                </a:solidFill>
              </a:rPr>
              <a:t>with </a:t>
            </a:r>
            <a:r>
              <a:rPr lang="en-US" b="1" dirty="0">
                <a:solidFill>
                  <a:schemeClr val="bg1"/>
                </a:solidFill>
              </a:rPr>
              <a:t>Dr. Warren Browner, CEO </a:t>
            </a:r>
          </a:p>
          <a:p>
            <a:r>
              <a:rPr lang="en-US" dirty="0">
                <a:solidFill>
                  <a:schemeClr val="bg1"/>
                </a:solidFill>
              </a:rPr>
              <a:t>and </a:t>
            </a:r>
            <a:r>
              <a:rPr lang="en-US" b="1" dirty="0">
                <a:solidFill>
                  <a:schemeClr val="bg1"/>
                </a:solidFill>
              </a:rPr>
              <a:t>Shannon Thomas, Director of </a:t>
            </a:r>
            <a:r>
              <a:rPr lang="en-US" b="1" dirty="0" smtClean="0">
                <a:solidFill>
                  <a:schemeClr val="bg1"/>
                </a:solidFill>
              </a:rPr>
              <a:t>Nursing </a:t>
            </a:r>
          </a:p>
        </p:txBody>
      </p:sp>
      <p:sp>
        <p:nvSpPr>
          <p:cNvPr id="8" name="TownHall"/>
          <p:cNvSpPr txBox="1"/>
          <p:nvPr/>
        </p:nvSpPr>
        <p:spPr>
          <a:xfrm>
            <a:off x="156880" y="1829699"/>
            <a:ext cx="5181600" cy="915701"/>
          </a:xfrm>
          <a:prstGeom prst="rect">
            <a:avLst/>
          </a:prstGeom>
          <a:noFill/>
        </p:spPr>
        <p:txBody>
          <a:bodyPr wrap="square" rtlCol="0">
            <a:spAutoFit/>
          </a:bodyPr>
          <a:lstStyle/>
          <a:p>
            <a:r>
              <a:rPr lang="en-US" sz="6600" dirty="0" smtClean="0">
                <a:solidFill>
                  <a:schemeClr val="bg1"/>
                </a:solidFill>
                <a:latin typeface="Arial" pitchFamily="34" charset="0"/>
                <a:cs typeface="Arial" pitchFamily="34" charset="0"/>
              </a:rPr>
              <a:t>TOWN HALL</a:t>
            </a:r>
            <a:endParaRPr lang="en-US" sz="3600" b="1" dirty="0">
              <a:solidFill>
                <a:schemeClr val="bg1"/>
              </a:solidFill>
              <a:latin typeface="Arial" pitchFamily="34" charset="0"/>
              <a:cs typeface="Arial" pitchFamily="34" charset="0"/>
            </a:endParaRPr>
          </a:p>
        </p:txBody>
      </p:sp>
      <p:sp>
        <p:nvSpPr>
          <p:cNvPr id="9" name="Fall 2017 CEO"/>
          <p:cNvSpPr txBox="1"/>
          <p:nvPr/>
        </p:nvSpPr>
        <p:spPr>
          <a:xfrm>
            <a:off x="156880" y="1141227"/>
            <a:ext cx="4724400" cy="1077218"/>
          </a:xfrm>
          <a:prstGeom prst="rect">
            <a:avLst/>
          </a:prstGeom>
          <a:noFill/>
        </p:spPr>
        <p:txBody>
          <a:bodyPr wrap="square" rtlCol="0">
            <a:spAutoFit/>
          </a:bodyPr>
          <a:lstStyle/>
          <a:p>
            <a:r>
              <a:rPr lang="en-US" sz="1200" dirty="0" smtClean="0">
                <a:solidFill>
                  <a:schemeClr val="bg1"/>
                </a:solidFill>
                <a:latin typeface="Arial" pitchFamily="34" charset="0"/>
                <a:cs typeface="Arial" pitchFamily="34" charset="0"/>
              </a:rPr>
              <a:t>  </a:t>
            </a:r>
            <a:r>
              <a:rPr lang="en-US" sz="1200" dirty="0" smtClean="0">
                <a:solidFill>
                  <a:schemeClr val="bg1"/>
                </a:solidFill>
                <a:latin typeface="Arial" pitchFamily="34" charset="0"/>
                <a:cs typeface="Arial" pitchFamily="34" charset="0"/>
              </a:rPr>
              <a:t>February 2018</a:t>
            </a:r>
            <a:r>
              <a:rPr lang="en-US" sz="1600" b="1" dirty="0" smtClean="0">
                <a:solidFill>
                  <a:schemeClr val="bg1"/>
                </a:solidFill>
                <a:latin typeface="Arial" pitchFamily="34" charset="0"/>
                <a:cs typeface="Arial" pitchFamily="34" charset="0"/>
              </a:rPr>
              <a:t> </a:t>
            </a:r>
            <a:endParaRPr lang="en-US" sz="3200" b="1" dirty="0" smtClean="0">
              <a:solidFill>
                <a:schemeClr val="bg1"/>
              </a:solidFill>
              <a:latin typeface="Arial" pitchFamily="34" charset="0"/>
              <a:cs typeface="Arial" pitchFamily="34" charset="0"/>
            </a:endParaRPr>
          </a:p>
          <a:p>
            <a:pPr>
              <a:lnSpc>
                <a:spcPct val="80000"/>
              </a:lnSpc>
            </a:pPr>
            <a:r>
              <a:rPr lang="en-US" sz="6000" b="1" dirty="0" smtClean="0">
                <a:solidFill>
                  <a:schemeClr val="bg1"/>
                </a:solidFill>
                <a:latin typeface="Arial" pitchFamily="34" charset="0"/>
                <a:cs typeface="Arial" pitchFamily="34" charset="0"/>
              </a:rPr>
              <a:t>CEO</a:t>
            </a:r>
            <a:endParaRPr lang="en-US" sz="11500" b="1" dirty="0" smtClean="0">
              <a:solidFill>
                <a:schemeClr val="bg1"/>
              </a:solidFill>
              <a:latin typeface="Arial" pitchFamily="34" charset="0"/>
              <a:cs typeface="Arial" pitchFamily="34" charset="0"/>
            </a:endParaRPr>
          </a:p>
        </p:txBody>
      </p:sp>
      <p:sp>
        <p:nvSpPr>
          <p:cNvPr id="10" name="Todays"/>
          <p:cNvSpPr txBox="1"/>
          <p:nvPr/>
        </p:nvSpPr>
        <p:spPr>
          <a:xfrm>
            <a:off x="2241884" y="886693"/>
            <a:ext cx="6629400" cy="3262432"/>
          </a:xfrm>
          <a:prstGeom prst="rect">
            <a:avLst/>
          </a:prstGeom>
          <a:noFill/>
          <a:ln w="9525">
            <a:noFill/>
          </a:ln>
        </p:spPr>
        <p:txBody>
          <a:bodyPr wrap="square" lIns="182880" tIns="91440" rIns="182880" bIns="182880" rtlCol="0">
            <a:spAutoFit/>
          </a:bodyPr>
          <a:lstStyle/>
          <a:p>
            <a:pPr algn="ctr"/>
            <a:r>
              <a:rPr lang="en-US" sz="5400" dirty="0" smtClean="0">
                <a:solidFill>
                  <a:srgbClr val="524F50"/>
                </a:solidFill>
                <a:latin typeface="Minion Pro" panose="02040503050306020203" pitchFamily="18" charset="0"/>
              </a:rPr>
              <a:t>Today’s Program</a:t>
            </a:r>
            <a:endParaRPr lang="en-US" sz="5400" dirty="0">
              <a:solidFill>
                <a:srgbClr val="524F50"/>
              </a:solidFill>
              <a:latin typeface="Minion Pro" panose="02040503050306020203" pitchFamily="18" charset="0"/>
            </a:endParaRPr>
          </a:p>
          <a:p>
            <a:pPr algn="ctr"/>
            <a:r>
              <a:rPr lang="en-US" sz="2000" dirty="0" smtClean="0">
                <a:solidFill>
                  <a:srgbClr val="008599"/>
                </a:solidFill>
              </a:rPr>
              <a:t>Services </a:t>
            </a:r>
            <a:r>
              <a:rPr lang="en-US" sz="2000" dirty="0" smtClean="0">
                <a:solidFill>
                  <a:srgbClr val="008599"/>
                </a:solidFill>
              </a:rPr>
              <a:t>Locations Update</a:t>
            </a:r>
            <a:endParaRPr lang="en-US" sz="2000" dirty="0" smtClean="0">
              <a:solidFill>
                <a:srgbClr val="008599"/>
              </a:solidFill>
            </a:endParaRPr>
          </a:p>
          <a:p>
            <a:pPr algn="ctr"/>
            <a:r>
              <a:rPr lang="en-US" sz="2000" dirty="0" smtClean="0">
                <a:solidFill>
                  <a:srgbClr val="008599"/>
                </a:solidFill>
              </a:rPr>
              <a:t>New Patient Welcome Video</a:t>
            </a:r>
          </a:p>
          <a:p>
            <a:pPr algn="ctr"/>
            <a:r>
              <a:rPr lang="en-US" sz="2000" dirty="0" smtClean="0">
                <a:solidFill>
                  <a:srgbClr val="008599"/>
                </a:solidFill>
              </a:rPr>
              <a:t>Performance—Quality Dashboard</a:t>
            </a:r>
          </a:p>
          <a:p>
            <a:pPr algn="ctr"/>
            <a:r>
              <a:rPr lang="en-US" sz="2000" dirty="0" smtClean="0">
                <a:solidFill>
                  <a:srgbClr val="008599"/>
                </a:solidFill>
              </a:rPr>
              <a:t>Teeing up the Moves</a:t>
            </a:r>
          </a:p>
          <a:p>
            <a:pPr algn="ctr"/>
            <a:r>
              <a:rPr lang="en-US" sz="2000" dirty="0" smtClean="0">
                <a:solidFill>
                  <a:srgbClr val="008599"/>
                </a:solidFill>
              </a:rPr>
              <a:t>Helping you with the </a:t>
            </a:r>
            <a:r>
              <a:rPr lang="en-US" sz="2000" dirty="0" smtClean="0">
                <a:solidFill>
                  <a:srgbClr val="008599"/>
                </a:solidFill>
              </a:rPr>
              <a:t>Transition</a:t>
            </a:r>
            <a:endParaRPr lang="en-US" sz="2000" dirty="0" smtClean="0">
              <a:solidFill>
                <a:srgbClr val="008599"/>
              </a:solidFill>
            </a:endParaRPr>
          </a:p>
          <a:p>
            <a:pPr algn="ctr"/>
            <a:r>
              <a:rPr lang="en-US" sz="2000" dirty="0" smtClean="0">
                <a:solidFill>
                  <a:srgbClr val="008599"/>
                </a:solidFill>
              </a:rPr>
              <a:t>Campus Stars</a:t>
            </a:r>
          </a:p>
          <a:p>
            <a:pPr algn="ctr"/>
            <a:r>
              <a:rPr lang="en-US" sz="2000" dirty="0" smtClean="0">
                <a:solidFill>
                  <a:srgbClr val="008599"/>
                </a:solidFill>
              </a:rPr>
              <a:t>Community </a:t>
            </a:r>
            <a:r>
              <a:rPr lang="en-US" sz="2000" dirty="0" smtClean="0">
                <a:solidFill>
                  <a:srgbClr val="008599"/>
                </a:solidFill>
              </a:rPr>
              <a:t>Program</a:t>
            </a:r>
            <a:endParaRPr lang="en-US" sz="2000" dirty="0">
              <a:solidFill>
                <a:srgbClr val="008599"/>
              </a:solidFill>
            </a:endParaRPr>
          </a:p>
        </p:txBody>
      </p:sp>
      <p:pic>
        <p:nvPicPr>
          <p:cNvPr id="4" name="On the Road"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96473">
            <a:off x="4731087" y="205777"/>
            <a:ext cx="3974413" cy="10353347"/>
          </a:xfrm>
          <a:prstGeom prst="rect">
            <a:avLst/>
          </a:prstGeom>
          <a:effectLst>
            <a:outerShdw blurRad="254000" dist="241300" dir="4680000" algn="t" rotWithShape="0">
              <a:prstClr val="black">
                <a:alpha val="50000"/>
              </a:prstClr>
            </a:outerShdw>
          </a:effectLst>
        </p:spPr>
      </p:pic>
    </p:spTree>
    <p:extLst>
      <p:ext uri="{BB962C8B-B14F-4D97-AF65-F5344CB8AC3E}">
        <p14:creationId xmlns:p14="http://schemas.microsoft.com/office/powerpoint/2010/main" val="36646786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8" accel="42000" fill="hold" grpId="0" nodeType="clickEffect">
                                  <p:stCondLst>
                                    <p:cond delay="800"/>
                                  </p:stCondLst>
                                  <p:childTnLst>
                                    <p:anim calcmode="lin" valueType="num">
                                      <p:cBhvr additive="base">
                                        <p:cTn id="11" dur="2200"/>
                                        <p:tgtEl>
                                          <p:spTgt spid="9"/>
                                        </p:tgtEl>
                                        <p:attrNameLst>
                                          <p:attrName>ppt_x</p:attrName>
                                        </p:attrNameLst>
                                      </p:cBhvr>
                                      <p:tavLst>
                                        <p:tav tm="0">
                                          <p:val>
                                            <p:strVal val="ppt_x"/>
                                          </p:val>
                                        </p:tav>
                                        <p:tav tm="100000">
                                          <p:val>
                                            <p:strVal val="0-ppt_w/2"/>
                                          </p:val>
                                        </p:tav>
                                      </p:tavLst>
                                    </p:anim>
                                    <p:anim calcmode="lin" valueType="num">
                                      <p:cBhvr additive="base">
                                        <p:cTn id="12" dur="2200"/>
                                        <p:tgtEl>
                                          <p:spTgt spid="9"/>
                                        </p:tgtEl>
                                        <p:attrNameLst>
                                          <p:attrName>ppt_y</p:attrName>
                                        </p:attrNameLst>
                                      </p:cBhvr>
                                      <p:tavLst>
                                        <p:tav tm="0">
                                          <p:val>
                                            <p:strVal val="ppt_y"/>
                                          </p:val>
                                        </p:tav>
                                        <p:tav tm="100000">
                                          <p:val>
                                            <p:strVal val="ppt_y"/>
                                          </p:val>
                                        </p:tav>
                                      </p:tavLst>
                                    </p:anim>
                                    <p:set>
                                      <p:cBhvr>
                                        <p:cTn id="13" dur="1" fill="hold">
                                          <p:stCondLst>
                                            <p:cond delay="2199"/>
                                          </p:stCondLst>
                                        </p:cTn>
                                        <p:tgtEl>
                                          <p:spTgt spid="9"/>
                                        </p:tgtEl>
                                        <p:attrNameLst>
                                          <p:attrName>style.visibility</p:attrName>
                                        </p:attrNameLst>
                                      </p:cBhvr>
                                      <p:to>
                                        <p:strVal val="hidden"/>
                                      </p:to>
                                    </p:set>
                                  </p:childTnLst>
                                </p:cTn>
                              </p:par>
                              <p:par>
                                <p:cTn id="14" presetID="2" presetClass="exit" presetSubtype="8" accel="42000" fill="hold" grpId="0" nodeType="withEffect">
                                  <p:stCondLst>
                                    <p:cond delay="1000"/>
                                  </p:stCondLst>
                                  <p:childTnLst>
                                    <p:anim calcmode="lin" valueType="num">
                                      <p:cBhvr additive="base">
                                        <p:cTn id="15" dur="1500"/>
                                        <p:tgtEl>
                                          <p:spTgt spid="8"/>
                                        </p:tgtEl>
                                        <p:attrNameLst>
                                          <p:attrName>ppt_x</p:attrName>
                                        </p:attrNameLst>
                                      </p:cBhvr>
                                      <p:tavLst>
                                        <p:tav tm="0">
                                          <p:val>
                                            <p:strVal val="ppt_x"/>
                                          </p:val>
                                        </p:tav>
                                        <p:tav tm="100000">
                                          <p:val>
                                            <p:strVal val="0-ppt_w/2"/>
                                          </p:val>
                                        </p:tav>
                                      </p:tavLst>
                                    </p:anim>
                                    <p:anim calcmode="lin" valueType="num">
                                      <p:cBhvr additive="base">
                                        <p:cTn id="16" dur="1500"/>
                                        <p:tgtEl>
                                          <p:spTgt spid="8"/>
                                        </p:tgtEl>
                                        <p:attrNameLst>
                                          <p:attrName>ppt_y</p:attrName>
                                        </p:attrNameLst>
                                      </p:cBhvr>
                                      <p:tavLst>
                                        <p:tav tm="0">
                                          <p:val>
                                            <p:strVal val="ppt_y"/>
                                          </p:val>
                                        </p:tav>
                                        <p:tav tm="100000">
                                          <p:val>
                                            <p:strVal val="ppt_y"/>
                                          </p:val>
                                        </p:tav>
                                      </p:tavLst>
                                    </p:anim>
                                    <p:set>
                                      <p:cBhvr>
                                        <p:cTn id="17" dur="1" fill="hold">
                                          <p:stCondLst>
                                            <p:cond delay="1499"/>
                                          </p:stCondLst>
                                        </p:cTn>
                                        <p:tgtEl>
                                          <p:spTgt spid="8"/>
                                        </p:tgtEl>
                                        <p:attrNameLst>
                                          <p:attrName>style.visibility</p:attrName>
                                        </p:attrNameLst>
                                      </p:cBhvr>
                                      <p:to>
                                        <p:strVal val="hidden"/>
                                      </p:to>
                                    </p:set>
                                  </p:childTnLst>
                                </p:cTn>
                              </p:par>
                              <p:par>
                                <p:cTn id="18" presetID="2" presetClass="exit" presetSubtype="8" accel="42000" fill="hold" grpId="0" nodeType="withEffect">
                                  <p:stCondLst>
                                    <p:cond delay="900"/>
                                  </p:stCondLst>
                                  <p:childTnLst>
                                    <p:anim calcmode="lin" valueType="num">
                                      <p:cBhvr additive="base">
                                        <p:cTn id="19" dur="1900"/>
                                        <p:tgtEl>
                                          <p:spTgt spid="6"/>
                                        </p:tgtEl>
                                        <p:attrNameLst>
                                          <p:attrName>ppt_x</p:attrName>
                                        </p:attrNameLst>
                                      </p:cBhvr>
                                      <p:tavLst>
                                        <p:tav tm="0">
                                          <p:val>
                                            <p:strVal val="ppt_x"/>
                                          </p:val>
                                        </p:tav>
                                        <p:tav tm="100000">
                                          <p:val>
                                            <p:strVal val="0-ppt_w/2"/>
                                          </p:val>
                                        </p:tav>
                                      </p:tavLst>
                                    </p:anim>
                                    <p:anim calcmode="lin" valueType="num">
                                      <p:cBhvr additive="base">
                                        <p:cTn id="20" dur="1900"/>
                                        <p:tgtEl>
                                          <p:spTgt spid="6"/>
                                        </p:tgtEl>
                                        <p:attrNameLst>
                                          <p:attrName>ppt_y</p:attrName>
                                        </p:attrNameLst>
                                      </p:cBhvr>
                                      <p:tavLst>
                                        <p:tav tm="0">
                                          <p:val>
                                            <p:strVal val="ppt_y"/>
                                          </p:val>
                                        </p:tav>
                                        <p:tav tm="100000">
                                          <p:val>
                                            <p:strVal val="ppt_y"/>
                                          </p:val>
                                        </p:tav>
                                      </p:tavLst>
                                    </p:anim>
                                    <p:set>
                                      <p:cBhvr>
                                        <p:cTn id="21" dur="1" fill="hold">
                                          <p:stCondLst>
                                            <p:cond delay="1899"/>
                                          </p:stCondLst>
                                        </p:cTn>
                                        <p:tgtEl>
                                          <p:spTgt spid="6"/>
                                        </p:tgtEl>
                                        <p:attrNameLst>
                                          <p:attrName>style.visibility</p:attrName>
                                        </p:attrNameLst>
                                      </p:cBhvr>
                                      <p:to>
                                        <p:strVal val="hidden"/>
                                      </p:to>
                                    </p:set>
                                  </p:childTnLst>
                                </p:cTn>
                              </p:par>
                              <p:par>
                                <p:cTn id="22" presetID="63" presetClass="path" presetSubtype="0" accel="50000" decel="50000" fill="hold" nodeType="withEffect">
                                  <p:stCondLst>
                                    <p:cond delay="500"/>
                                  </p:stCondLst>
                                  <p:childTnLst>
                                    <p:animMotion origin="layout" path="M -2.22222E-6 3.7037E-6 L -0.56771 0.08796 " pathEditMode="relative" rAng="0" ptsTypes="AA">
                                      <p:cBhvr>
                                        <p:cTn id="23" dur="2800" fill="hold"/>
                                        <p:tgtEl>
                                          <p:spTgt spid="4"/>
                                        </p:tgtEl>
                                        <p:attrNameLst>
                                          <p:attrName>ppt_x</p:attrName>
                                          <p:attrName>ppt_y</p:attrName>
                                        </p:attrNameLst>
                                      </p:cBhvr>
                                      <p:rCtr x="-28385" y="4383"/>
                                    </p:animMotion>
                                  </p:childTnLst>
                                </p:cTn>
                              </p:par>
                              <p:par>
                                <p:cTn id="24" presetID="10" presetClass="entr" presetSubtype="0" fill="hold" grpId="0" nodeType="withEffect">
                                  <p:stCondLst>
                                    <p:cond delay="2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childTnLst>
                                </p:cTn>
                              </p:par>
                              <p:par>
                                <p:cTn id="27" presetID="10" presetClass="entr" presetSubtype="0" fill="hold" grpId="0" nodeType="withEffect">
                                  <p:stCondLst>
                                    <p:cond delay="18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8" grpId="0"/>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916553" y="659494"/>
            <a:ext cx="8227447"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5" name="Title 4"/>
          <p:cNvSpPr>
            <a:spLocks noGrp="1"/>
          </p:cNvSpPr>
          <p:nvPr>
            <p:ph type="title"/>
          </p:nvPr>
        </p:nvSpPr>
        <p:spPr>
          <a:xfrm>
            <a:off x="491646" y="-35448"/>
            <a:ext cx="8049116" cy="853801"/>
          </a:xfrm>
        </p:spPr>
        <p:txBody>
          <a:bodyPr/>
          <a:lstStyle/>
          <a:p>
            <a:r>
              <a:rPr lang="en-US" dirty="0" smtClean="0"/>
              <a:t>Handwashing</a:t>
            </a:r>
            <a:endParaRPr lang="en-US" dirty="0"/>
          </a:p>
        </p:txBody>
      </p:sp>
      <p:sp>
        <p:nvSpPr>
          <p:cNvPr id="6" name="Text Placeholder 5"/>
          <p:cNvSpPr>
            <a:spLocks noGrp="1"/>
          </p:cNvSpPr>
          <p:nvPr>
            <p:ph type="body" sz="quarter" idx="10"/>
          </p:nvPr>
        </p:nvSpPr>
        <p:spPr>
          <a:xfrm>
            <a:off x="753284" y="588231"/>
            <a:ext cx="8044656" cy="383319"/>
          </a:xfrm>
        </p:spPr>
        <p:txBody>
          <a:bodyPr/>
          <a:lstStyle/>
          <a:p>
            <a:r>
              <a:rPr lang="en-US" sz="2000" dirty="0" smtClean="0"/>
              <a:t>All CPMC Campuses</a:t>
            </a:r>
            <a:endParaRPr lang="en-US" dirty="0"/>
          </a:p>
        </p:txBody>
      </p:sp>
      <p:graphicFrame>
        <p:nvGraphicFramePr>
          <p:cNvPr id="14" name="Chart 13"/>
          <p:cNvGraphicFramePr/>
          <p:nvPr>
            <p:extLst>
              <p:ext uri="{D42A27DB-BD31-4B8C-83A1-F6EECF244321}">
                <p14:modId xmlns:p14="http://schemas.microsoft.com/office/powerpoint/2010/main" val="3046962201"/>
              </p:ext>
            </p:extLst>
          </p:nvPr>
        </p:nvGraphicFramePr>
        <p:xfrm>
          <a:off x="191170" y="1069800"/>
          <a:ext cx="8759790" cy="3928920"/>
        </p:xfrm>
        <a:graphic>
          <a:graphicData uri="http://schemas.openxmlformats.org/drawingml/2006/chart">
            <c:chart xmlns:c="http://schemas.openxmlformats.org/drawingml/2006/chart" xmlns:r="http://schemas.openxmlformats.org/officeDocument/2006/relationships" r:id="rId3"/>
          </a:graphicData>
        </a:graphic>
      </p:graphicFrame>
      <p:pic>
        <p:nvPicPr>
          <p:cNvPr id="8" name="Picture 7" descr="Chart-All-Campuses.png"/>
          <p:cNvPicPr>
            <a:picLocks noChangeAspect="1"/>
          </p:cNvPicPr>
          <p:nvPr/>
        </p:nvPicPr>
        <p:blipFill>
          <a:blip r:embed="rId4" cstate="print"/>
          <a:srcRect l="80000" t="15238" r="6667"/>
          <a:stretch>
            <a:fillRect/>
          </a:stretch>
        </p:blipFill>
        <p:spPr>
          <a:xfrm>
            <a:off x="8289904" y="2399963"/>
            <a:ext cx="696233" cy="3320118"/>
          </a:xfrm>
          <a:prstGeom prst="rect">
            <a:avLst/>
          </a:prstGeom>
        </p:spPr>
      </p:pic>
      <p:cxnSp>
        <p:nvCxnSpPr>
          <p:cNvPr id="9" name="Straight Connector 8"/>
          <p:cNvCxnSpPr/>
          <p:nvPr/>
        </p:nvCxnSpPr>
        <p:spPr>
          <a:xfrm>
            <a:off x="916553" y="3122776"/>
            <a:ext cx="7229071" cy="0"/>
          </a:xfrm>
          <a:prstGeom prst="line">
            <a:avLst/>
          </a:prstGeom>
          <a:ln w="12700" cmpd="sng">
            <a:solidFill>
              <a:schemeClr val="bg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16553" y="2231236"/>
            <a:ext cx="7229071" cy="0"/>
          </a:xfrm>
          <a:prstGeom prst="line">
            <a:avLst/>
          </a:prstGeom>
          <a:ln w="12700" cmpd="sng">
            <a:solidFill>
              <a:schemeClr val="bg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10" name="Congrats"/>
          <p:cNvSpPr txBox="1">
            <a:spLocks/>
          </p:cNvSpPr>
          <p:nvPr/>
        </p:nvSpPr>
        <p:spPr>
          <a:xfrm>
            <a:off x="5141615" y="707864"/>
            <a:ext cx="3399147" cy="929412"/>
          </a:xfrm>
          <a:prstGeom prst="rect">
            <a:avLst/>
          </a:prstGeom>
          <a:solidFill>
            <a:srgbClr val="00AAA0">
              <a:alpha val="94118"/>
            </a:srgbClr>
          </a:solidFill>
          <a:effectLst>
            <a:outerShdw blurRad="965200" dist="393700" dir="5400000" sx="119000" sy="119000" algn="t" rotWithShape="0">
              <a:prstClr val="black">
                <a:alpha val="49000"/>
              </a:prstClr>
            </a:outerShdw>
            <a:softEdge rad="0"/>
          </a:effectLst>
        </p:spPr>
        <p:txBody>
          <a:bodyPr vert="horz" lIns="68580" tIns="34290" rIns="68580" bIns="34290" rtlCol="0" anchor="ctr">
            <a:noAutofit/>
          </a:bodyPr>
          <a:lst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a:lstStyle>
          <a:p>
            <a:pPr algn="ctr">
              <a:lnSpc>
                <a:spcPct val="80000"/>
              </a:lnSpc>
              <a:spcBef>
                <a:spcPts val="75"/>
              </a:spcBef>
            </a:pPr>
            <a:r>
              <a:rPr lang="en-US" sz="4400" b="0" dirty="0" smtClean="0"/>
              <a:t>Congrats!</a:t>
            </a:r>
          </a:p>
          <a:p>
            <a:pPr algn="ctr">
              <a:lnSpc>
                <a:spcPct val="80000"/>
              </a:lnSpc>
              <a:spcBef>
                <a:spcPts val="75"/>
              </a:spcBef>
            </a:pPr>
            <a:r>
              <a:rPr lang="en-US" sz="2100" b="0" dirty="0" smtClean="0"/>
              <a:t>Goal Met</a:t>
            </a:r>
            <a:endParaRPr lang="en-US" sz="2100" b="0" dirty="0" smtClean="0"/>
          </a:p>
        </p:txBody>
      </p:sp>
    </p:spTree>
    <p:extLst>
      <p:ext uri="{BB962C8B-B14F-4D97-AF65-F5344CB8AC3E}">
        <p14:creationId xmlns:p14="http://schemas.microsoft.com/office/powerpoint/2010/main" val="2602784133"/>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 y="-1"/>
            <a:ext cx="9136607" cy="5143500"/>
          </a:xfrm>
          <a:prstGeom prst="rect">
            <a:avLst/>
          </a:prstGeom>
        </p:spPr>
      </p:pic>
      <p:sp>
        <p:nvSpPr>
          <p:cNvPr id="3" name="Rectangle 2" hidden="1"/>
          <p:cNvSpPr/>
          <p:nvPr/>
        </p:nvSpPr>
        <p:spPr>
          <a:xfrm>
            <a:off x="-76200" y="-25400"/>
            <a:ext cx="9328483" cy="5271168"/>
          </a:xfrm>
          <a:prstGeom prst="rect">
            <a:avLst/>
          </a:prstGeom>
          <a:solidFill>
            <a:srgbClr val="001723">
              <a:alpha val="8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3888" y="1282700"/>
            <a:ext cx="7886700" cy="1222756"/>
          </a:xfrm>
        </p:spPr>
        <p:txBody>
          <a:bodyPr/>
          <a:lstStyle/>
          <a:p>
            <a:r>
              <a:rPr lang="en-US" dirty="0" smtClean="0"/>
              <a:t>What’s going on with the Census?</a:t>
            </a:r>
            <a:endParaRPr lang="en-US" dirty="0"/>
          </a:p>
        </p:txBody>
      </p:sp>
      <p:sp>
        <p:nvSpPr>
          <p:cNvPr id="5" name="Text Placeholder 4"/>
          <p:cNvSpPr>
            <a:spLocks noGrp="1"/>
          </p:cNvSpPr>
          <p:nvPr>
            <p:ph type="body" idx="1"/>
          </p:nvPr>
        </p:nvSpPr>
        <p:spPr>
          <a:xfrm>
            <a:off x="623888" y="2642616"/>
            <a:ext cx="7886700" cy="1924622"/>
          </a:xfrm>
        </p:spPr>
        <p:txBody>
          <a:bodyPr/>
          <a:lstStyle/>
          <a:p>
            <a:r>
              <a:rPr lang="en-US" sz="2000" dirty="0" smtClean="0"/>
              <a:t>Insert Census Trends Chart</a:t>
            </a:r>
            <a:endParaRPr lang="en-US" sz="2000" dirty="0" smtClean="0"/>
          </a:p>
          <a:p>
            <a:endParaRPr lang="en-US" sz="2000" dirty="0"/>
          </a:p>
        </p:txBody>
      </p:sp>
      <p:cxnSp>
        <p:nvCxnSpPr>
          <p:cNvPr id="12" name="Straight Connector 11"/>
          <p:cNvCxnSpPr/>
          <p:nvPr/>
        </p:nvCxnSpPr>
        <p:spPr>
          <a:xfrm>
            <a:off x="731516" y="2357664"/>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4848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 y="-1"/>
            <a:ext cx="9136607" cy="5143500"/>
          </a:xfrm>
          <a:prstGeom prst="rect">
            <a:avLst/>
          </a:prstGeom>
        </p:spPr>
      </p:pic>
      <p:sp>
        <p:nvSpPr>
          <p:cNvPr id="3" name="Rectangle 2" hidden="1"/>
          <p:cNvSpPr/>
          <p:nvPr/>
        </p:nvSpPr>
        <p:spPr>
          <a:xfrm>
            <a:off x="-76200" y="-25400"/>
            <a:ext cx="9328483" cy="5271168"/>
          </a:xfrm>
          <a:prstGeom prst="rect">
            <a:avLst/>
          </a:prstGeom>
          <a:solidFill>
            <a:srgbClr val="001723">
              <a:alpha val="8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3888" y="1282700"/>
            <a:ext cx="7886700" cy="1140460"/>
          </a:xfrm>
        </p:spPr>
        <p:txBody>
          <a:bodyPr/>
          <a:lstStyle/>
          <a:p>
            <a:r>
              <a:rPr lang="en-US" dirty="0" smtClean="0"/>
              <a:t>Solution?</a:t>
            </a:r>
            <a:endParaRPr lang="en-US" dirty="0"/>
          </a:p>
        </p:txBody>
      </p:sp>
      <p:sp>
        <p:nvSpPr>
          <p:cNvPr id="5" name="Text Placeholder 4"/>
          <p:cNvSpPr>
            <a:spLocks noGrp="1"/>
          </p:cNvSpPr>
          <p:nvPr>
            <p:ph type="body" idx="1"/>
          </p:nvPr>
        </p:nvSpPr>
        <p:spPr>
          <a:xfrm>
            <a:off x="623888" y="2423160"/>
            <a:ext cx="4021264" cy="2542032"/>
          </a:xfrm>
        </p:spPr>
        <p:txBody>
          <a:bodyPr>
            <a:normAutofit/>
          </a:bodyPr>
          <a:lstStyle/>
          <a:p>
            <a:r>
              <a:rPr lang="en-US" sz="2000" dirty="0" smtClean="0"/>
              <a:t>grow the business</a:t>
            </a:r>
          </a:p>
          <a:p>
            <a:r>
              <a:rPr lang="en-US" sz="2000" dirty="0" smtClean="0"/>
              <a:t>initial focus on Mission Bernal </a:t>
            </a:r>
          </a:p>
          <a:p>
            <a:r>
              <a:rPr lang="en-US" sz="2000" dirty="0" smtClean="0"/>
              <a:t>• double the inpatient </a:t>
            </a:r>
            <a:br>
              <a:rPr lang="en-US" sz="2000" dirty="0" smtClean="0"/>
            </a:br>
            <a:r>
              <a:rPr lang="en-US" sz="2000" dirty="0" smtClean="0"/>
              <a:t>census (from 40 to 80)</a:t>
            </a:r>
          </a:p>
          <a:p>
            <a:r>
              <a:rPr lang="en-US" sz="2000" dirty="0" smtClean="0"/>
              <a:t>• promote maternity, new ED, </a:t>
            </a:r>
            <a:br>
              <a:rPr lang="en-US" sz="2000" dirty="0" smtClean="0"/>
            </a:br>
            <a:r>
              <a:rPr lang="en-US" sz="2000" dirty="0" smtClean="0"/>
              <a:t>and new ACE unit for seniors</a:t>
            </a:r>
            <a:endParaRPr lang="en-US" sz="2000" dirty="0"/>
          </a:p>
        </p:txBody>
      </p:sp>
      <p:cxnSp>
        <p:nvCxnSpPr>
          <p:cNvPr id="12" name="Straight Connector 11"/>
          <p:cNvCxnSpPr/>
          <p:nvPr/>
        </p:nvCxnSpPr>
        <p:spPr>
          <a:xfrm>
            <a:off x="731516" y="2357664"/>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942" t="10769" r="9952" b="5000"/>
          <a:stretch/>
        </p:blipFill>
        <p:spPr>
          <a:xfrm>
            <a:off x="4141694" y="0"/>
            <a:ext cx="5002306" cy="2752525"/>
          </a:xfrm>
          <a:prstGeom prst="rect">
            <a:avLst/>
          </a:prstGeom>
        </p:spPr>
      </p:pic>
    </p:spTree>
    <p:extLst>
      <p:ext uri="{BB962C8B-B14F-4D97-AF65-F5344CB8AC3E}">
        <p14:creationId xmlns:p14="http://schemas.microsoft.com/office/powerpoint/2010/main" val="3250479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442" t="21109" r="-1926" b="2067"/>
          <a:stretch/>
        </p:blipFill>
        <p:spPr>
          <a:xfrm rot="21383609">
            <a:off x="2286000" y="459732"/>
            <a:ext cx="5029200" cy="2926080"/>
          </a:xfrm>
          <a:prstGeom prst="rect">
            <a:avLst/>
          </a:prstGeom>
          <a:ln>
            <a:noFill/>
          </a:ln>
          <a:effectLst>
            <a:outerShdw blurRad="292100" dist="139700" dir="2700000" algn="tl" rotWithShape="0">
              <a:srgbClr val="333333">
                <a:alpha val="65000"/>
              </a:srgbClr>
            </a:outerShdw>
          </a:effectLst>
        </p:spPr>
      </p:pic>
      <p:pic>
        <p:nvPicPr>
          <p:cNvPr id="10" name="bottom cente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200" y="2604447"/>
            <a:ext cx="3322357" cy="2486942"/>
          </a:xfrm>
          <a:prstGeom prst="rect">
            <a:avLst/>
          </a:prstGeom>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1" r="-1770"/>
          <a:stretch/>
        </p:blipFill>
        <p:spPr>
          <a:xfrm rot="20967834">
            <a:off x="366512" y="662318"/>
            <a:ext cx="2377440" cy="4132315"/>
          </a:xfrm>
          <a:prstGeom prst="rect">
            <a:avLst/>
          </a:prstGeom>
        </p:spPr>
      </p:pic>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l="3363" t="15035" r="4983" b="14237"/>
          <a:stretch/>
        </p:blipFill>
        <p:spPr>
          <a:xfrm rot="227627">
            <a:off x="5932013" y="2126928"/>
            <a:ext cx="3290687" cy="2531297"/>
          </a:xfrm>
          <a:prstGeom prst="rect">
            <a:avLst/>
          </a:prstGeom>
        </p:spPr>
      </p:pic>
      <p:sp>
        <p:nvSpPr>
          <p:cNvPr id="12" name="TextBox 11"/>
          <p:cNvSpPr txBox="1"/>
          <p:nvPr/>
        </p:nvSpPr>
        <p:spPr>
          <a:xfrm>
            <a:off x="2286000" y="11334"/>
            <a:ext cx="2362200" cy="52322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Performance</a:t>
            </a:r>
            <a:endParaRPr lang="en-US" sz="2800" dirty="0">
              <a:solidFill>
                <a:srgbClr val="008599"/>
              </a:solidFill>
              <a:latin typeface="Arial" pitchFamily="34" charset="0"/>
              <a:cs typeface="Arial" pitchFamily="34" charset="0"/>
            </a:endParaRPr>
          </a:p>
        </p:txBody>
      </p:sp>
      <p:sp>
        <p:nvSpPr>
          <p:cNvPr id="13" name="TextBox 12"/>
          <p:cNvSpPr txBox="1"/>
          <p:nvPr/>
        </p:nvSpPr>
        <p:spPr>
          <a:xfrm>
            <a:off x="6934200" y="11334"/>
            <a:ext cx="22098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Community</a:t>
            </a:r>
            <a:endParaRPr lang="en-US" sz="2800" dirty="0">
              <a:solidFill>
                <a:srgbClr val="93CFD9"/>
              </a:solidFill>
              <a:latin typeface="Arial" pitchFamily="34" charset="0"/>
              <a:cs typeface="Arial" pitchFamily="34" charset="0"/>
            </a:endParaRPr>
          </a:p>
        </p:txBody>
      </p:sp>
      <p:sp>
        <p:nvSpPr>
          <p:cNvPr id="14" name="TextBox 13"/>
          <p:cNvSpPr txBox="1"/>
          <p:nvPr/>
        </p:nvSpPr>
        <p:spPr>
          <a:xfrm>
            <a:off x="533400" y="11334"/>
            <a:ext cx="22098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Care</a:t>
            </a:r>
            <a:endParaRPr lang="en-US" sz="2800" dirty="0">
              <a:solidFill>
                <a:srgbClr val="93CFD9"/>
              </a:solidFill>
              <a:latin typeface="Arial" pitchFamily="34" charset="0"/>
              <a:cs typeface="Arial" pitchFamily="34" charset="0"/>
            </a:endParaRPr>
          </a:p>
        </p:txBody>
      </p:sp>
      <p:sp>
        <p:nvSpPr>
          <p:cNvPr id="15" name="TextBox 14"/>
          <p:cNvSpPr txBox="1"/>
          <p:nvPr/>
        </p:nvSpPr>
        <p:spPr>
          <a:xfrm>
            <a:off x="5181601" y="11334"/>
            <a:ext cx="685801"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Me</a:t>
            </a:r>
            <a:endParaRPr lang="en-US" sz="2800" dirty="0">
              <a:solidFill>
                <a:srgbClr val="93CFD9"/>
              </a:solidFill>
              <a:latin typeface="Arial" pitchFamily="34" charset="0"/>
              <a:cs typeface="Arial"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600"/>
                                        <p:tgtEl>
                                          <p:spTgt spid="3"/>
                                        </p:tgtEl>
                                      </p:cBhvr>
                                    </p:animEffect>
                                  </p:childTnLst>
                                </p:cTn>
                              </p:par>
                              <p:par>
                                <p:cTn id="8" presetID="6" presetClass="emph" presetSubtype="0" decel="50000" fill="hold" nodeType="withEffect">
                                  <p:stCondLst>
                                    <p:cond delay="0"/>
                                  </p:stCondLst>
                                  <p:childTnLst>
                                    <p:animScale>
                                      <p:cBhvr>
                                        <p:cTn id="9" dur="1300" fill="hold"/>
                                        <p:tgtEl>
                                          <p:spTgt spid="3"/>
                                        </p:tgtEl>
                                      </p:cBhvr>
                                      <p:by x="75000" y="75000"/>
                                    </p:animScale>
                                  </p:childTnLst>
                                </p:cTn>
                              </p:par>
                              <p:par>
                                <p:cTn id="10" presetID="10" presetClass="entr" presetSubtype="0" fill="hold" nodeType="withEffect">
                                  <p:stCondLst>
                                    <p:cond delay="9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400"/>
                                        <p:tgtEl>
                                          <p:spTgt spid="4"/>
                                        </p:tgtEl>
                                      </p:cBhvr>
                                    </p:animEffect>
                                  </p:childTnLst>
                                </p:cTn>
                              </p:par>
                              <p:par>
                                <p:cTn id="13" presetID="6" presetClass="emph" presetSubtype="0" decel="50000" fill="hold" nodeType="withEffect">
                                  <p:stCondLst>
                                    <p:cond delay="900"/>
                                  </p:stCondLst>
                                  <p:childTnLst>
                                    <p:animScale>
                                      <p:cBhvr>
                                        <p:cTn id="14" dur="1100" fill="hold"/>
                                        <p:tgtEl>
                                          <p:spTgt spid="4"/>
                                        </p:tgtEl>
                                      </p:cBhvr>
                                      <p:by x="83000" y="83000"/>
                                    </p:animScale>
                                  </p:childTnLst>
                                </p:cTn>
                              </p:par>
                              <p:par>
                                <p:cTn id="15" presetID="10" presetClass="entr" presetSubtype="0" fill="hold" nodeType="withEffect">
                                  <p:stCondLst>
                                    <p:cond delay="14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6" presetClass="emph" presetSubtype="0" decel="50000" fill="hold" nodeType="withEffect">
                                  <p:stCondLst>
                                    <p:cond delay="1400"/>
                                  </p:stCondLst>
                                  <p:childTnLst>
                                    <p:animScale>
                                      <p:cBhvr>
                                        <p:cTn id="19" dur="1000" fill="hold"/>
                                        <p:tgtEl>
                                          <p:spTgt spid="10"/>
                                        </p:tgtEl>
                                      </p:cBhvr>
                                      <p:by x="82000" y="82000"/>
                                    </p:animScale>
                                  </p:childTnLst>
                                </p:cTn>
                              </p:par>
                              <p:par>
                                <p:cTn id="20" presetID="10" presetClass="entr" presetSubtype="0" fill="hold" nodeType="withEffect">
                                  <p:stCondLst>
                                    <p:cond delay="19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6" presetClass="emph" presetSubtype="0" decel="50000" fill="hold" nodeType="withEffect">
                                  <p:stCondLst>
                                    <p:cond delay="1900"/>
                                  </p:stCondLst>
                                  <p:childTnLst>
                                    <p:animScale>
                                      <p:cBhvr>
                                        <p:cTn id="24" dur="1100" fill="hold"/>
                                        <p:tgtEl>
                                          <p:spTgt spid="11"/>
                                        </p:tgtEl>
                                      </p:cBhvr>
                                      <p:by x="75000" y="75000"/>
                                    </p:animScale>
                                  </p:childTnLst>
                                </p:cTn>
                              </p:par>
                              <p:par>
                                <p:cTn id="25" presetID="19" presetClass="emph" presetSubtype="0" fill="hold" nodeType="withEffect">
                                  <p:stCondLst>
                                    <p:cond delay="0"/>
                                  </p:stCondLst>
                                  <p:childTnLst>
                                    <p:animClr clrSpc="rgb" dir="cw">
                                      <p:cBhvr override="childStyle">
                                        <p:cTn id="26" dur="700" fill="hold"/>
                                        <p:tgtEl>
                                          <p:spTgt spid="12">
                                            <p:txEl>
                                              <p:pRg st="0" end="0"/>
                                            </p:txEl>
                                          </p:spTgt>
                                        </p:tgtEl>
                                        <p:attrNameLst>
                                          <p:attrName>style.color</p:attrName>
                                        </p:attrNameLst>
                                      </p:cBhvr>
                                      <p:to>
                                        <a:srgbClr val="93CFD9"/>
                                      </p:to>
                                    </p:animClr>
                                    <p:animClr clrSpc="rgb" dir="cw">
                                      <p:cBhvr>
                                        <p:cTn id="27" dur="700" fill="hold"/>
                                        <p:tgtEl>
                                          <p:spTgt spid="12">
                                            <p:txEl>
                                              <p:pRg st="0" end="0"/>
                                            </p:txEl>
                                          </p:spTgt>
                                        </p:tgtEl>
                                        <p:attrNameLst>
                                          <p:attrName>fillcolor</p:attrName>
                                        </p:attrNameLst>
                                      </p:cBhvr>
                                      <p:to>
                                        <a:srgbClr val="93CFD9"/>
                                      </p:to>
                                    </p:animClr>
                                    <p:set>
                                      <p:cBhvr>
                                        <p:cTn id="28" dur="700" fill="hold"/>
                                        <p:tgtEl>
                                          <p:spTgt spid="12">
                                            <p:txEl>
                                              <p:pRg st="0" end="0"/>
                                            </p:txEl>
                                          </p:spTgt>
                                        </p:tgtEl>
                                        <p:attrNameLst>
                                          <p:attrName>fill.type</p:attrName>
                                        </p:attrNameLst>
                                      </p:cBhvr>
                                      <p:to>
                                        <p:strVal val="solid"/>
                                      </p:to>
                                    </p:set>
                                    <p:set>
                                      <p:cBhvr>
                                        <p:cTn id="29" dur="700" fill="hold"/>
                                        <p:tgtEl>
                                          <p:spTgt spid="12">
                                            <p:txEl>
                                              <p:pRg st="0" end="0"/>
                                            </p:txEl>
                                          </p:spTgt>
                                        </p:tgtEl>
                                        <p:attrNameLst>
                                          <p:attrName>fill.on</p:attrName>
                                        </p:attrNameLst>
                                      </p:cBhvr>
                                      <p:to>
                                        <p:strVal val="true"/>
                                      </p:to>
                                    </p:set>
                                  </p:childTnLst>
                                </p:cTn>
                              </p:par>
                              <p:par>
                                <p:cTn id="30" presetID="19" presetClass="emph" presetSubtype="0" fill="hold" nodeType="withEffect">
                                  <p:stCondLst>
                                    <p:cond delay="0"/>
                                  </p:stCondLst>
                                  <p:childTnLst>
                                    <p:animClr clrSpc="rgb" dir="cw">
                                      <p:cBhvr override="childStyle">
                                        <p:cTn id="31" dur="800" fill="hold"/>
                                        <p:tgtEl>
                                          <p:spTgt spid="15">
                                            <p:txEl>
                                              <p:pRg st="0" end="0"/>
                                            </p:txEl>
                                          </p:spTgt>
                                        </p:tgtEl>
                                        <p:attrNameLst>
                                          <p:attrName>style.color</p:attrName>
                                        </p:attrNameLst>
                                      </p:cBhvr>
                                      <p:to>
                                        <a:srgbClr val="008599"/>
                                      </p:to>
                                    </p:animClr>
                                    <p:animClr clrSpc="rgb" dir="cw">
                                      <p:cBhvr>
                                        <p:cTn id="32" dur="800" fill="hold"/>
                                        <p:tgtEl>
                                          <p:spTgt spid="15">
                                            <p:txEl>
                                              <p:pRg st="0" end="0"/>
                                            </p:txEl>
                                          </p:spTgt>
                                        </p:tgtEl>
                                        <p:attrNameLst>
                                          <p:attrName>fillcolor</p:attrName>
                                        </p:attrNameLst>
                                      </p:cBhvr>
                                      <p:to>
                                        <a:srgbClr val="008599"/>
                                      </p:to>
                                    </p:animClr>
                                    <p:set>
                                      <p:cBhvr>
                                        <p:cTn id="33" dur="800" fill="hold"/>
                                        <p:tgtEl>
                                          <p:spTgt spid="15">
                                            <p:txEl>
                                              <p:pRg st="0" end="0"/>
                                            </p:txEl>
                                          </p:spTgt>
                                        </p:tgtEl>
                                        <p:attrNameLst>
                                          <p:attrName>fill.type</p:attrName>
                                        </p:attrNameLst>
                                      </p:cBhvr>
                                      <p:to>
                                        <p:strVal val="solid"/>
                                      </p:to>
                                    </p:set>
                                    <p:set>
                                      <p:cBhvr>
                                        <p:cTn id="34" dur="800" fill="hold"/>
                                        <p:tgtEl>
                                          <p:spTgt spid="15">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http://media.treehugger.com/assets/images/2011/10/carpool2.jpg"/>
          <p:cNvPicPr>
            <a:picLocks noChangeAspect="1" noChangeArrowheads="1"/>
          </p:cNvPicPr>
          <p:nvPr/>
        </p:nvPicPr>
        <p:blipFill rotWithShape="1">
          <a:blip r:embed="rId3"/>
          <a:srcRect l="6434" t="2203" r="-6434" b="-2203"/>
          <a:stretch/>
        </p:blipFill>
        <p:spPr bwMode="auto">
          <a:xfrm>
            <a:off x="3827533" y="1664531"/>
            <a:ext cx="5818688" cy="3574840"/>
          </a:xfrm>
          <a:prstGeom prst="rect">
            <a:avLst/>
          </a:prstGeom>
          <a:noFill/>
        </p:spPr>
      </p:pic>
      <p:sp>
        <p:nvSpPr>
          <p:cNvPr id="3" name="Text Placeholder 2"/>
          <p:cNvSpPr>
            <a:spLocks noGrp="1"/>
          </p:cNvSpPr>
          <p:nvPr>
            <p:ph type="body" idx="1"/>
          </p:nvPr>
        </p:nvSpPr>
        <p:spPr>
          <a:xfrm>
            <a:off x="623888" y="1640731"/>
            <a:ext cx="3203645" cy="3176366"/>
          </a:xfrm>
        </p:spPr>
        <p:txBody>
          <a:bodyPr>
            <a:normAutofit/>
          </a:bodyPr>
          <a:lstStyle/>
          <a:p>
            <a:pPr>
              <a:lnSpc>
                <a:spcPct val="80000"/>
              </a:lnSpc>
            </a:pPr>
            <a:r>
              <a:rPr lang="en-US" sz="2800" dirty="0" smtClean="0"/>
              <a:t>How will I </a:t>
            </a:r>
          </a:p>
          <a:p>
            <a:pPr>
              <a:lnSpc>
                <a:spcPct val="80000"/>
              </a:lnSpc>
            </a:pPr>
            <a:r>
              <a:rPr lang="en-US" sz="2800" dirty="0" smtClean="0"/>
              <a:t>get to work?</a:t>
            </a:r>
          </a:p>
          <a:p>
            <a:endParaRPr lang="en-US" sz="1200" dirty="0" smtClean="0"/>
          </a:p>
          <a:p>
            <a:r>
              <a:rPr lang="en-US" sz="2800" dirty="0" smtClean="0"/>
              <a:t>Where will I park?</a:t>
            </a:r>
            <a:endParaRPr lang="en-US" sz="2800" dirty="0"/>
          </a:p>
        </p:txBody>
      </p:sp>
      <p:cxnSp>
        <p:nvCxnSpPr>
          <p:cNvPr id="16" name="Straight Connector 15"/>
          <p:cNvCxnSpPr/>
          <p:nvPr/>
        </p:nvCxnSpPr>
        <p:spPr>
          <a:xfrm>
            <a:off x="731516" y="1515112"/>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23888" y="311990"/>
            <a:ext cx="7886700" cy="1328741"/>
          </a:xfrm>
        </p:spPr>
        <p:txBody>
          <a:bodyPr>
            <a:normAutofit/>
          </a:bodyPr>
          <a:lstStyle/>
          <a:p>
            <a:r>
              <a:rPr lang="en-US" sz="4000" dirty="0" smtClean="0"/>
              <a:t>Your #1 </a:t>
            </a:r>
            <a:r>
              <a:rPr lang="en-US" sz="2000" dirty="0" smtClean="0"/>
              <a:t>(and #2)</a:t>
            </a:r>
            <a:r>
              <a:rPr lang="en-US" sz="4000" dirty="0" smtClean="0"/>
              <a:t> questions </a:t>
            </a:r>
            <a:br>
              <a:rPr lang="en-US" sz="4000" dirty="0" smtClean="0"/>
            </a:br>
            <a:r>
              <a:rPr lang="en-US" sz="4000" dirty="0" smtClean="0"/>
              <a:t>about the new hospitals:</a:t>
            </a:r>
            <a:endParaRPr lang="en-US" dirty="0"/>
          </a:p>
        </p:txBody>
      </p:sp>
    </p:spTree>
    <p:extLst>
      <p:ext uri="{BB962C8B-B14F-4D97-AF65-F5344CB8AC3E}">
        <p14:creationId xmlns:p14="http://schemas.microsoft.com/office/powerpoint/2010/main" val="3781078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200"/>
                                  </p:stCondLst>
                                  <p:childTnLst>
                                    <p:set>
                                      <p:cBhvr>
                                        <p:cTn id="6" dur="1" fill="hold">
                                          <p:stCondLst>
                                            <p:cond delay="0"/>
                                          </p:stCondLst>
                                        </p:cTn>
                                        <p:tgtEl>
                                          <p:spTgt spid="27650"/>
                                        </p:tgtEl>
                                        <p:attrNameLst>
                                          <p:attrName>style.visibility</p:attrName>
                                        </p:attrNameLst>
                                      </p:cBhvr>
                                      <p:to>
                                        <p:strVal val="visible"/>
                                      </p:to>
                                    </p:set>
                                    <p:animEffect transition="in" filter="fade">
                                      <p:cBhvr>
                                        <p:cTn id="7" dur="500"/>
                                        <p:tgtEl>
                                          <p:spTgt spid="276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p:cNvCxnSpPr/>
          <p:nvPr/>
        </p:nvCxnSpPr>
        <p:spPr>
          <a:xfrm>
            <a:off x="731516" y="1061346"/>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pic>
        <p:nvPicPr>
          <p:cNvPr id="13" name="Picture 12" descr="Commuting-Myths-1.png"/>
          <p:cNvPicPr>
            <a:picLocks noChangeAspect="1"/>
          </p:cNvPicPr>
          <p:nvPr/>
        </p:nvPicPr>
        <p:blipFill>
          <a:blip r:embed="rId3"/>
          <a:srcRect l="45904" r="14496"/>
          <a:stretch>
            <a:fillRect/>
          </a:stretch>
        </p:blipFill>
        <p:spPr>
          <a:xfrm rot="450678">
            <a:off x="7071464" y="2042905"/>
            <a:ext cx="2150358" cy="3407095"/>
          </a:xfrm>
          <a:prstGeom prst="rect">
            <a:avLst/>
          </a:prstGeom>
        </p:spPr>
      </p:pic>
      <p:pic>
        <p:nvPicPr>
          <p:cNvPr id="129028" name="Picture 4" descr="File photo of passengers boarding a San Francisco bound BART train at the MacArthur Station in Oakland. BART police said a 20-minute delay Saturday evening at Oakland's MacArthur station occurred because a citizen reported seeing a man with a gun on a Fremont-bound train. Photo: Brant Ward, The Chronicle"/>
          <p:cNvPicPr>
            <a:picLocks noChangeAspect="1" noChangeArrowheads="1"/>
          </p:cNvPicPr>
          <p:nvPr/>
        </p:nvPicPr>
        <p:blipFill>
          <a:blip r:embed="rId4"/>
          <a:srcRect/>
          <a:stretch>
            <a:fillRect/>
          </a:stretch>
        </p:blipFill>
        <p:spPr bwMode="auto">
          <a:xfrm rot="21219012">
            <a:off x="6062233" y="41167"/>
            <a:ext cx="3067725" cy="2200760"/>
          </a:xfrm>
          <a:prstGeom prst="rect">
            <a:avLst/>
          </a:prstGeom>
          <a:noFill/>
        </p:spPr>
      </p:pic>
      <p:pic>
        <p:nvPicPr>
          <p:cNvPr id="129030" name="Picture 6" descr="Image result for Clipper Card"/>
          <p:cNvPicPr>
            <a:picLocks noChangeAspect="1" noChangeArrowheads="1"/>
          </p:cNvPicPr>
          <p:nvPr/>
        </p:nvPicPr>
        <p:blipFill>
          <a:blip r:embed="rId5"/>
          <a:srcRect l="784" t="9412" r="26667" b="15294"/>
          <a:stretch>
            <a:fillRect/>
          </a:stretch>
        </p:blipFill>
        <p:spPr bwMode="auto">
          <a:xfrm rot="20903465">
            <a:off x="3271848" y="2728090"/>
            <a:ext cx="3456010" cy="2391127"/>
          </a:xfrm>
          <a:prstGeom prst="rect">
            <a:avLst/>
          </a:prstGeom>
          <a:noFill/>
        </p:spPr>
      </p:pic>
      <p:sp>
        <p:nvSpPr>
          <p:cNvPr id="2" name="Title 1"/>
          <p:cNvSpPr>
            <a:spLocks noGrp="1"/>
          </p:cNvSpPr>
          <p:nvPr>
            <p:ph type="title"/>
          </p:nvPr>
        </p:nvSpPr>
        <p:spPr>
          <a:xfrm>
            <a:off x="623888" y="431657"/>
            <a:ext cx="7886700" cy="750040"/>
          </a:xfrm>
        </p:spPr>
        <p:txBody>
          <a:bodyPr/>
          <a:lstStyle/>
          <a:p>
            <a:r>
              <a:rPr lang="en-US" sz="3600" dirty="0" smtClean="0"/>
              <a:t>Our commitment to the City</a:t>
            </a:r>
            <a:endParaRPr lang="en-US" dirty="0"/>
          </a:p>
        </p:txBody>
      </p:sp>
      <p:sp>
        <p:nvSpPr>
          <p:cNvPr id="3" name="Text Placeholder 2"/>
          <p:cNvSpPr>
            <a:spLocks noGrp="1"/>
          </p:cNvSpPr>
          <p:nvPr>
            <p:ph type="body" idx="1"/>
          </p:nvPr>
        </p:nvSpPr>
        <p:spPr>
          <a:xfrm>
            <a:off x="623888" y="1181697"/>
            <a:ext cx="7886700" cy="3385541"/>
          </a:xfrm>
        </p:spPr>
        <p:txBody>
          <a:bodyPr>
            <a:normAutofit/>
          </a:bodyPr>
          <a:lstStyle/>
          <a:p>
            <a:r>
              <a:rPr lang="en-US" sz="2400" dirty="0" smtClean="0"/>
              <a:t>Reduce </a:t>
            </a:r>
            <a:r>
              <a:rPr lang="en-US" sz="2400" dirty="0"/>
              <a:t>the number of cars</a:t>
            </a:r>
          </a:p>
          <a:p>
            <a:r>
              <a:rPr lang="en-US" sz="2400" dirty="0"/>
              <a:t>Public transportation</a:t>
            </a:r>
          </a:p>
          <a:p>
            <a:r>
              <a:rPr lang="en-US" sz="2400" dirty="0"/>
              <a:t>Bike </a:t>
            </a:r>
            <a:r>
              <a:rPr lang="en-US" sz="2400" dirty="0" smtClean="0"/>
              <a:t>parking</a:t>
            </a:r>
            <a:endParaRPr lang="en-US" sz="2400" dirty="0"/>
          </a:p>
          <a:p>
            <a:r>
              <a:rPr lang="en-US" sz="2400" dirty="0"/>
              <a:t>Shuttles</a:t>
            </a:r>
          </a:p>
          <a:p>
            <a:r>
              <a:rPr lang="en-US" sz="2400" dirty="0"/>
              <a:t>Car pooling</a:t>
            </a:r>
          </a:p>
          <a:p>
            <a:r>
              <a:rPr lang="en-US" sz="2400" dirty="0" smtClean="0"/>
              <a:t>Subsidies</a:t>
            </a:r>
            <a:endParaRPr lang="en-US" sz="2400" dirty="0"/>
          </a:p>
        </p:txBody>
      </p:sp>
    </p:spTree>
    <p:extLst>
      <p:ext uri="{BB962C8B-B14F-4D97-AF65-F5344CB8AC3E}">
        <p14:creationId xmlns:p14="http://schemas.microsoft.com/office/powerpoint/2010/main" val="4181799544"/>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731516" y="1061347"/>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3270" y="1593868"/>
            <a:ext cx="5333890" cy="2856211"/>
          </a:xfrm>
          <a:prstGeom prst="rect">
            <a:avLst/>
          </a:prstGeom>
        </p:spPr>
      </p:pic>
      <p:sp>
        <p:nvSpPr>
          <p:cNvPr id="3" name="Text Placeholder 2"/>
          <p:cNvSpPr>
            <a:spLocks noGrp="1"/>
          </p:cNvSpPr>
          <p:nvPr>
            <p:ph type="body" sz="quarter" idx="10"/>
          </p:nvPr>
        </p:nvSpPr>
        <p:spPr/>
        <p:txBody>
          <a:bodyPr/>
          <a:lstStyle/>
          <a:p>
            <a:pPr>
              <a:lnSpc>
                <a:spcPct val="80000"/>
              </a:lnSpc>
              <a:spcBef>
                <a:spcPts val="1800"/>
              </a:spcBef>
            </a:pPr>
            <a:r>
              <a:rPr lang="en-US" sz="2800" dirty="0" smtClean="0"/>
              <a:t>Start using van pools</a:t>
            </a:r>
          </a:p>
          <a:p>
            <a:pPr>
              <a:lnSpc>
                <a:spcPct val="80000"/>
              </a:lnSpc>
              <a:spcBef>
                <a:spcPts val="1800"/>
              </a:spcBef>
            </a:pPr>
            <a:r>
              <a:rPr lang="en-US" sz="2800" dirty="0" smtClean="0"/>
              <a:t>Use public </a:t>
            </a:r>
            <a:br>
              <a:rPr lang="en-US" sz="2800" dirty="0" smtClean="0"/>
            </a:br>
            <a:r>
              <a:rPr lang="en-US" sz="2800" dirty="0" smtClean="0"/>
              <a:t>transportation</a:t>
            </a:r>
          </a:p>
          <a:p>
            <a:pPr>
              <a:lnSpc>
                <a:spcPct val="80000"/>
              </a:lnSpc>
              <a:spcBef>
                <a:spcPts val="1800"/>
              </a:spcBef>
            </a:pPr>
            <a:r>
              <a:rPr lang="en-US" sz="2800" dirty="0" smtClean="0"/>
              <a:t>Go online to: </a:t>
            </a:r>
            <a:br>
              <a:rPr lang="en-US" sz="2800" dirty="0" smtClean="0"/>
            </a:br>
            <a:r>
              <a:rPr lang="en-US" sz="2800" dirty="0" smtClean="0"/>
              <a:t>www.wework.org </a:t>
            </a:r>
            <a:br>
              <a:rPr lang="en-US" sz="2800" dirty="0" smtClean="0"/>
            </a:br>
            <a:r>
              <a:rPr lang="en-US" sz="2400" dirty="0" smtClean="0"/>
              <a:t>(for subsidies)</a:t>
            </a:r>
            <a:endParaRPr lang="en-US" sz="4000" dirty="0" smtClean="0"/>
          </a:p>
          <a:p>
            <a:pPr>
              <a:lnSpc>
                <a:spcPct val="80000"/>
              </a:lnSpc>
              <a:spcBef>
                <a:spcPts val="1800"/>
              </a:spcBef>
            </a:pPr>
            <a:endParaRPr lang="en-US" sz="2800" dirty="0"/>
          </a:p>
        </p:txBody>
      </p:sp>
      <p:sp>
        <p:nvSpPr>
          <p:cNvPr id="2" name="Title 1"/>
          <p:cNvSpPr>
            <a:spLocks noGrp="1"/>
          </p:cNvSpPr>
          <p:nvPr>
            <p:ph type="title"/>
          </p:nvPr>
        </p:nvSpPr>
        <p:spPr>
          <a:xfrm>
            <a:off x="491646" y="287145"/>
            <a:ext cx="5410744" cy="916266"/>
          </a:xfrm>
        </p:spPr>
        <p:txBody>
          <a:bodyPr/>
          <a:lstStyle/>
          <a:p>
            <a:r>
              <a:rPr lang="en-US" sz="3600" dirty="0" smtClean="0"/>
              <a:t>What can you do right now?</a:t>
            </a:r>
            <a:endParaRPr lang="en-US" sz="3600" dirty="0"/>
          </a:p>
        </p:txBody>
      </p:sp>
    </p:spTree>
    <p:extLst>
      <p:ext uri="{BB962C8B-B14F-4D97-AF65-F5344CB8AC3E}">
        <p14:creationId xmlns:p14="http://schemas.microsoft.com/office/powerpoint/2010/main" val="3106838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646" y="1370239"/>
            <a:ext cx="8757550" cy="1380922"/>
          </a:xfrm>
        </p:spPr>
        <p:txBody>
          <a:bodyPr/>
          <a:lstStyle/>
          <a:p>
            <a:r>
              <a:rPr lang="en-US" sz="3200" dirty="0" smtClean="0"/>
              <a:t>Starting Feb 2018:</a:t>
            </a:r>
            <a:br>
              <a:rPr lang="en-US" sz="3200" dirty="0" smtClean="0"/>
            </a:br>
            <a:r>
              <a:rPr lang="en-US" sz="3200" dirty="0" smtClean="0"/>
              <a:t>New Shuttle </a:t>
            </a:r>
            <a:br>
              <a:rPr lang="en-US" sz="3200" dirty="0" smtClean="0"/>
            </a:br>
            <a:r>
              <a:rPr lang="en-US" sz="3200" dirty="0" smtClean="0"/>
              <a:t>Mission Bernal </a:t>
            </a:r>
            <a:br>
              <a:rPr lang="en-US" sz="3200" dirty="0" smtClean="0"/>
            </a:br>
            <a:r>
              <a:rPr lang="en-US" sz="3200" dirty="0" smtClean="0"/>
              <a:t>to and from </a:t>
            </a:r>
            <a:br>
              <a:rPr lang="en-US" sz="3200" dirty="0" smtClean="0"/>
            </a:br>
            <a:r>
              <a:rPr lang="en-US" sz="3200" dirty="0" smtClean="0"/>
              <a:t>24</a:t>
            </a:r>
            <a:r>
              <a:rPr lang="en-US" sz="3200" baseline="30000" dirty="0" smtClean="0"/>
              <a:t>th</a:t>
            </a:r>
            <a:r>
              <a:rPr lang="en-US" sz="3200" dirty="0" smtClean="0"/>
              <a:t> St. BART</a:t>
            </a:r>
            <a:endParaRPr lang="en-US" sz="3200" dirty="0"/>
          </a:p>
        </p:txBody>
      </p:sp>
      <p:sp>
        <p:nvSpPr>
          <p:cNvPr id="6" name="Text Placeholder 5"/>
          <p:cNvSpPr>
            <a:spLocks noGrp="1"/>
          </p:cNvSpPr>
          <p:nvPr>
            <p:ph type="body" sz="quarter" idx="10"/>
          </p:nvPr>
        </p:nvSpPr>
        <p:spPr>
          <a:xfrm>
            <a:off x="496105" y="2751160"/>
            <a:ext cx="3730662" cy="2899955"/>
          </a:xfrm>
        </p:spPr>
        <p:txBody>
          <a:bodyPr/>
          <a:lstStyle/>
          <a:p>
            <a:r>
              <a:rPr lang="en-US" sz="2400" dirty="0" smtClean="0"/>
              <a:t>Every 30 minutes</a:t>
            </a:r>
          </a:p>
          <a:p>
            <a:r>
              <a:rPr lang="en-US" sz="2400" dirty="0" smtClean="0"/>
              <a:t>6am – 6pm</a:t>
            </a:r>
          </a:p>
          <a:p>
            <a:r>
              <a:rPr lang="en-US" sz="2400" dirty="0" smtClean="0"/>
              <a:t>Also picks up from </a:t>
            </a:r>
            <a:br>
              <a:rPr lang="en-US" sz="2400" dirty="0" smtClean="0"/>
            </a:br>
            <a:r>
              <a:rPr lang="en-US" sz="2400" dirty="0" smtClean="0"/>
              <a:t>off-campus parking lot </a:t>
            </a:r>
            <a:br>
              <a:rPr lang="en-US" sz="2400" dirty="0" smtClean="0"/>
            </a:br>
            <a:r>
              <a:rPr lang="en-US" sz="2400" dirty="0" smtClean="0"/>
              <a:t>at 3115 Mission St.</a:t>
            </a:r>
            <a:endParaRPr lang="en-US" sz="2400" dirty="0"/>
          </a:p>
        </p:txBody>
      </p:sp>
      <p:cxnSp>
        <p:nvCxnSpPr>
          <p:cNvPr id="5" name="Straight Connector 4"/>
          <p:cNvCxnSpPr/>
          <p:nvPr/>
        </p:nvCxnSpPr>
        <p:spPr>
          <a:xfrm>
            <a:off x="609596" y="2628771"/>
            <a:ext cx="3150641"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2190" t="3693" r="20811" b="18320"/>
          <a:stretch/>
        </p:blipFill>
        <p:spPr>
          <a:xfrm>
            <a:off x="4743176" y="280416"/>
            <a:ext cx="4400824" cy="4584192"/>
          </a:xfrm>
          <a:prstGeom prst="rect">
            <a:avLst/>
          </a:prstGeom>
        </p:spPr>
      </p:pic>
    </p:spTree>
    <p:extLst>
      <p:ext uri="{BB962C8B-B14F-4D97-AF65-F5344CB8AC3E}">
        <p14:creationId xmlns:p14="http://schemas.microsoft.com/office/powerpoint/2010/main" val="256094761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p:cNvCxnSpPr/>
          <p:nvPr/>
        </p:nvCxnSpPr>
        <p:spPr>
          <a:xfrm>
            <a:off x="731516" y="1061346"/>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23888" y="-1069975"/>
            <a:ext cx="7886700" cy="2139950"/>
          </a:xfrm>
        </p:spPr>
        <p:txBody>
          <a:bodyPr/>
          <a:lstStyle/>
          <a:p>
            <a:r>
              <a:rPr lang="en-US" sz="3600" dirty="0" smtClean="0"/>
              <a:t>Where will I park?</a:t>
            </a:r>
            <a:endParaRPr lang="en-US" dirty="0"/>
          </a:p>
        </p:txBody>
      </p:sp>
      <p:sp>
        <p:nvSpPr>
          <p:cNvPr id="4" name="Text Placeholder 3"/>
          <p:cNvSpPr>
            <a:spLocks noGrp="1"/>
          </p:cNvSpPr>
          <p:nvPr>
            <p:ph type="body" idx="1"/>
          </p:nvPr>
        </p:nvSpPr>
        <p:spPr>
          <a:xfrm>
            <a:off x="623888" y="1089025"/>
            <a:ext cx="7886700" cy="1125538"/>
          </a:xfrm>
        </p:spPr>
        <p:txBody>
          <a:bodyPr>
            <a:normAutofit lnSpcReduction="10000"/>
          </a:bodyPr>
          <a:lstStyle/>
          <a:p>
            <a:pPr>
              <a:lnSpc>
                <a:spcPct val="90000"/>
              </a:lnSpc>
              <a:spcBef>
                <a:spcPts val="1200"/>
              </a:spcBef>
            </a:pPr>
            <a:r>
              <a:rPr lang="en-US" dirty="0" smtClean="0"/>
              <a:t>Existing campus garage</a:t>
            </a:r>
          </a:p>
          <a:p>
            <a:pPr>
              <a:lnSpc>
                <a:spcPct val="90000"/>
              </a:lnSpc>
              <a:spcBef>
                <a:spcPts val="1200"/>
              </a:spcBef>
            </a:pPr>
            <a:r>
              <a:rPr lang="en-US" sz="2400" dirty="0" smtClean="0"/>
              <a:t>	including evening and night shift</a:t>
            </a:r>
            <a:r>
              <a:rPr lang="en-US" dirty="0"/>
              <a:t/>
            </a:r>
            <a:br>
              <a:rPr lang="en-US" dirty="0"/>
            </a:br>
            <a:endParaRPr lang="en-US" sz="2400" dirty="0"/>
          </a:p>
        </p:txBody>
      </p:sp>
      <p:sp>
        <p:nvSpPr>
          <p:cNvPr id="14" name="Text Placeholder 3"/>
          <p:cNvSpPr txBox="1">
            <a:spLocks/>
          </p:cNvSpPr>
          <p:nvPr/>
        </p:nvSpPr>
        <p:spPr>
          <a:xfrm>
            <a:off x="496105" y="1928813"/>
            <a:ext cx="8044656" cy="571500"/>
          </a:xfrm>
          <a:prstGeom prst="rect">
            <a:avLst/>
          </a:prstGeom>
        </p:spPr>
        <p:txBody>
          <a:bodyPr/>
          <a:lstStyle>
            <a:lvl1pPr marL="0" indent="0" algn="l" defTabSz="914249" rtl="0" eaLnBrk="1" latinLnBrk="0" hangingPunct="1">
              <a:spcBef>
                <a:spcPct val="20000"/>
              </a:spcBef>
              <a:buFontTx/>
              <a:buNone/>
              <a:defRPr sz="3200" kern="1200">
                <a:solidFill>
                  <a:srgbClr val="008599"/>
                </a:solidFill>
                <a:latin typeface="Arial"/>
                <a:ea typeface="+mn-ea"/>
                <a:cs typeface="Arial"/>
              </a:defRPr>
            </a:lvl1pPr>
            <a:lvl2pPr marL="457124" indent="0" algn="l" defTabSz="914249" rtl="0" eaLnBrk="1" latinLnBrk="0" hangingPunct="1">
              <a:spcBef>
                <a:spcPct val="20000"/>
              </a:spcBef>
              <a:buFontTx/>
              <a:buNone/>
              <a:defRPr sz="2800" kern="1200">
                <a:solidFill>
                  <a:srgbClr val="646469"/>
                </a:solidFill>
                <a:latin typeface="Arial"/>
                <a:ea typeface="+mn-ea"/>
                <a:cs typeface="Arial"/>
              </a:defRPr>
            </a:lvl2pPr>
            <a:lvl3pPr marL="914249" indent="0" algn="l" defTabSz="914249" rtl="0" eaLnBrk="1" latinLnBrk="0" hangingPunct="1">
              <a:spcBef>
                <a:spcPct val="20000"/>
              </a:spcBef>
              <a:buFontTx/>
              <a:buNone/>
              <a:defRPr sz="2400" kern="1200">
                <a:solidFill>
                  <a:srgbClr val="646469"/>
                </a:solidFill>
                <a:latin typeface="Arial"/>
                <a:ea typeface="+mn-ea"/>
                <a:cs typeface="Arial"/>
              </a:defRPr>
            </a:lvl3pPr>
            <a:lvl4pPr marL="1371374" indent="0" algn="l" defTabSz="914249" rtl="0" eaLnBrk="1" latinLnBrk="0" hangingPunct="1">
              <a:spcBef>
                <a:spcPct val="20000"/>
              </a:spcBef>
              <a:buFontTx/>
              <a:buNone/>
              <a:defRPr sz="2000" kern="1200">
                <a:solidFill>
                  <a:srgbClr val="646469"/>
                </a:solidFill>
                <a:latin typeface="Arial"/>
                <a:ea typeface="+mn-ea"/>
                <a:cs typeface="Arial"/>
              </a:defRPr>
            </a:lvl4pPr>
            <a:lvl5pPr marL="1828498" indent="0" algn="l" defTabSz="914249" rtl="0" eaLnBrk="1" latinLnBrk="0" hangingPunct="1">
              <a:spcBef>
                <a:spcPct val="20000"/>
              </a:spcBef>
              <a:buFontTx/>
              <a:buNone/>
              <a:defRPr sz="2000" kern="1200">
                <a:solidFill>
                  <a:srgbClr val="646469"/>
                </a:solidFill>
                <a:latin typeface="Arial"/>
                <a:ea typeface="+mn-ea"/>
                <a:cs typeface="Arial"/>
              </a:defRPr>
            </a:lvl5pPr>
            <a:lvl6pPr marL="2514184"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3"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7"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spcBef>
                <a:spcPts val="1200"/>
              </a:spcBef>
            </a:pPr>
            <a:r>
              <a:rPr lang="en-US" dirty="0"/>
              <a:t>New: 3115 Mission St. </a:t>
            </a:r>
            <a:br>
              <a:rPr lang="en-US" dirty="0"/>
            </a:br>
            <a:r>
              <a:rPr lang="en-US" dirty="0"/>
              <a:t>(Construction Site Parking </a:t>
            </a:r>
            <a:r>
              <a:rPr lang="en-US" dirty="0" smtClean="0"/>
              <a:t>Lot)</a:t>
            </a:r>
            <a:endParaRPr lang="en-US" dirty="0"/>
          </a:p>
          <a:p>
            <a:pPr>
              <a:lnSpc>
                <a:spcPct val="90000"/>
              </a:lnSpc>
              <a:spcBef>
                <a:spcPts val="0"/>
              </a:spcBef>
            </a:pPr>
            <a:r>
              <a:rPr lang="en-US" dirty="0"/>
              <a:t>	</a:t>
            </a:r>
            <a:r>
              <a:rPr lang="en-US" sz="2400" dirty="0"/>
              <a:t>60 spaces</a:t>
            </a:r>
          </a:p>
          <a:p>
            <a:pPr>
              <a:lnSpc>
                <a:spcPct val="90000"/>
              </a:lnSpc>
              <a:spcBef>
                <a:spcPts val="0"/>
              </a:spcBef>
            </a:pPr>
            <a:r>
              <a:rPr lang="en-US" sz="2400" dirty="0"/>
              <a:t>	4 minute walk from campus</a:t>
            </a:r>
          </a:p>
          <a:p>
            <a:pPr>
              <a:lnSpc>
                <a:spcPct val="90000"/>
              </a:lnSpc>
              <a:spcBef>
                <a:spcPts val="0"/>
              </a:spcBef>
            </a:pPr>
            <a:r>
              <a:rPr lang="en-US" sz="2400" dirty="0"/>
              <a:t>	Business Hours Only (for safety)</a:t>
            </a:r>
            <a:endParaRPr lang="en-US" sz="1800" dirty="0"/>
          </a:p>
        </p:txBody>
      </p:sp>
    </p:spTree>
    <p:extLst>
      <p:ext uri="{BB962C8B-B14F-4D97-AF65-F5344CB8AC3E}">
        <p14:creationId xmlns:p14="http://schemas.microsoft.com/office/powerpoint/2010/main" val="3074525229"/>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p:cNvCxnSpPr/>
          <p:nvPr/>
        </p:nvCxnSpPr>
        <p:spPr>
          <a:xfrm>
            <a:off x="-140014" y="1284858"/>
            <a:ext cx="3630451"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5417" y="269724"/>
            <a:ext cx="6498583" cy="4743339"/>
          </a:xfrm>
          <a:prstGeom prst="rect">
            <a:avLst/>
          </a:prstGeom>
        </p:spPr>
      </p:pic>
      <p:sp>
        <p:nvSpPr>
          <p:cNvPr id="5" name="TextBox 4"/>
          <p:cNvSpPr txBox="1"/>
          <p:nvPr/>
        </p:nvSpPr>
        <p:spPr>
          <a:xfrm>
            <a:off x="340898" y="386981"/>
            <a:ext cx="2800335" cy="978713"/>
          </a:xfrm>
          <a:prstGeom prst="rect">
            <a:avLst/>
          </a:prstGeom>
          <a:noFill/>
        </p:spPr>
        <p:txBody>
          <a:bodyPr wrap="square" lIns="91425" tIns="45712" rIns="91425" bIns="45712" rtlCol="0">
            <a:spAutoFit/>
          </a:bodyPr>
          <a:lstStyle/>
          <a:p>
            <a:pPr>
              <a:lnSpc>
                <a:spcPct val="80000"/>
              </a:lnSpc>
            </a:pPr>
            <a:r>
              <a:rPr lang="en-US" sz="3600" dirty="0" smtClean="0">
                <a:solidFill>
                  <a:srgbClr val="524F50"/>
                </a:solidFill>
                <a:latin typeface="Minion Pro" panose="02040503050306020203" pitchFamily="18" charset="0"/>
              </a:rPr>
              <a:t>Teeing up </a:t>
            </a:r>
            <a:br>
              <a:rPr lang="en-US" sz="3600" dirty="0" smtClean="0">
                <a:solidFill>
                  <a:srgbClr val="524F50"/>
                </a:solidFill>
                <a:latin typeface="Minion Pro" panose="02040503050306020203" pitchFamily="18" charset="0"/>
              </a:rPr>
            </a:br>
            <a:r>
              <a:rPr lang="en-US" sz="3600" dirty="0" smtClean="0">
                <a:solidFill>
                  <a:srgbClr val="524F50"/>
                </a:solidFill>
                <a:latin typeface="Minion Pro" panose="02040503050306020203" pitchFamily="18" charset="0"/>
              </a:rPr>
              <a:t>the Move</a:t>
            </a:r>
            <a:endParaRPr lang="en-US" sz="3600" dirty="0" smtClean="0">
              <a:solidFill>
                <a:srgbClr val="524F50"/>
              </a:solidFill>
              <a:latin typeface="Minion Pro" panose="02040503050306020203" pitchFamily="18" charset="0"/>
            </a:endParaRPr>
          </a:p>
        </p:txBody>
      </p:sp>
      <p:sp>
        <p:nvSpPr>
          <p:cNvPr id="3" name="Title 2"/>
          <p:cNvSpPr>
            <a:spLocks noGrp="1"/>
          </p:cNvSpPr>
          <p:nvPr>
            <p:ph type="title"/>
          </p:nvPr>
        </p:nvSpPr>
        <p:spPr/>
        <p:txBody>
          <a:bodyPr/>
          <a:lstStyle/>
          <a:p>
            <a:endParaRPr lang="en-US"/>
          </a:p>
        </p:txBody>
      </p:sp>
      <p:sp>
        <p:nvSpPr>
          <p:cNvPr id="7" name="Text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3557167824"/>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52700" y="895350"/>
            <a:ext cx="2209800" cy="523220"/>
          </a:xfrm>
          <a:prstGeom prst="rect">
            <a:avLst/>
          </a:prstGeom>
          <a:noFill/>
        </p:spPr>
        <p:txBody>
          <a:bodyPr wrap="square" lIns="91425" tIns="45712" rIns="91425" bIns="45712" rtlCol="0">
            <a:spAutoFit/>
          </a:bodyPr>
          <a:lstStyle/>
          <a:p>
            <a:r>
              <a:rPr lang="en-US" sz="2800" dirty="0" err="1" smtClean="0">
                <a:solidFill>
                  <a:srgbClr val="008599"/>
                </a:solidFill>
                <a:latin typeface="Arial" pitchFamily="34" charset="0"/>
                <a:cs typeface="Arial" pitchFamily="34" charset="0"/>
              </a:rPr>
              <a:t>erformance</a:t>
            </a:r>
            <a:endParaRPr lang="en-US" sz="2800" dirty="0">
              <a:solidFill>
                <a:srgbClr val="008599"/>
              </a:solidFill>
              <a:latin typeface="Arial" pitchFamily="34" charset="0"/>
              <a:cs typeface="Arial" pitchFamily="34" charset="0"/>
            </a:endParaRPr>
          </a:p>
        </p:txBody>
      </p:sp>
      <p:sp>
        <p:nvSpPr>
          <p:cNvPr id="3" name="TextBox 2"/>
          <p:cNvSpPr txBox="1"/>
          <p:nvPr/>
        </p:nvSpPr>
        <p:spPr>
          <a:xfrm>
            <a:off x="3733800" y="895350"/>
            <a:ext cx="533400" cy="53340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C</a:t>
            </a:r>
            <a:endParaRPr lang="en-US" sz="2800" dirty="0">
              <a:solidFill>
                <a:srgbClr val="008599"/>
              </a:solidFill>
              <a:latin typeface="Arial" pitchFamily="34" charset="0"/>
              <a:cs typeface="Arial" pitchFamily="34" charset="0"/>
            </a:endParaRPr>
          </a:p>
        </p:txBody>
      </p:sp>
      <p:sp>
        <p:nvSpPr>
          <p:cNvPr id="4" name="TextBox 3"/>
          <p:cNvSpPr txBox="1"/>
          <p:nvPr/>
        </p:nvSpPr>
        <p:spPr>
          <a:xfrm>
            <a:off x="4267201" y="895351"/>
            <a:ext cx="533400" cy="52322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M</a:t>
            </a:r>
            <a:endParaRPr lang="en-US" sz="2800" dirty="0">
              <a:solidFill>
                <a:srgbClr val="008599"/>
              </a:solidFill>
              <a:latin typeface="Arial" pitchFamily="34" charset="0"/>
              <a:cs typeface="Arial" pitchFamily="34" charset="0"/>
            </a:endParaRPr>
          </a:p>
        </p:txBody>
      </p:sp>
      <p:sp>
        <p:nvSpPr>
          <p:cNvPr id="5" name="TextBox 4"/>
          <p:cNvSpPr txBox="1"/>
          <p:nvPr/>
        </p:nvSpPr>
        <p:spPr>
          <a:xfrm>
            <a:off x="6934200" y="895351"/>
            <a:ext cx="2209800" cy="523220"/>
          </a:xfrm>
          <a:prstGeom prst="rect">
            <a:avLst/>
          </a:prstGeom>
          <a:noFill/>
        </p:spPr>
        <p:txBody>
          <a:bodyPr wrap="square" lIns="91425" tIns="45712" rIns="91425" bIns="45712" rtlCol="0">
            <a:spAutoFit/>
          </a:bodyPr>
          <a:lstStyle/>
          <a:p>
            <a:r>
              <a:rPr lang="en-US" sz="2800" dirty="0" err="1" smtClean="0">
                <a:solidFill>
                  <a:srgbClr val="008599"/>
                </a:solidFill>
                <a:latin typeface="Arial" pitchFamily="34" charset="0"/>
                <a:cs typeface="Arial" pitchFamily="34" charset="0"/>
              </a:rPr>
              <a:t>ommunity</a:t>
            </a:r>
            <a:endParaRPr lang="en-US" sz="2800" dirty="0">
              <a:solidFill>
                <a:srgbClr val="008599"/>
              </a:solidFill>
              <a:latin typeface="Arial" pitchFamily="34" charset="0"/>
              <a:cs typeface="Arial" pitchFamily="34" charset="0"/>
            </a:endParaRPr>
          </a:p>
        </p:txBody>
      </p:sp>
      <p:sp>
        <p:nvSpPr>
          <p:cNvPr id="6" name="TextBox 5"/>
          <p:cNvSpPr txBox="1"/>
          <p:nvPr/>
        </p:nvSpPr>
        <p:spPr>
          <a:xfrm>
            <a:off x="914400" y="895351"/>
            <a:ext cx="2209800" cy="52322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are</a:t>
            </a:r>
            <a:endParaRPr lang="en-US" sz="2800" dirty="0">
              <a:solidFill>
                <a:srgbClr val="008599"/>
              </a:solidFill>
              <a:latin typeface="Arial" pitchFamily="34" charset="0"/>
              <a:cs typeface="Arial" pitchFamily="34" charset="0"/>
            </a:endParaRPr>
          </a:p>
        </p:txBody>
      </p:sp>
      <p:sp>
        <p:nvSpPr>
          <p:cNvPr id="7" name="TextBox 6"/>
          <p:cNvSpPr txBox="1"/>
          <p:nvPr/>
        </p:nvSpPr>
        <p:spPr>
          <a:xfrm>
            <a:off x="4572000" y="895351"/>
            <a:ext cx="533400" cy="52322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C</a:t>
            </a:r>
            <a:endParaRPr lang="en-US" sz="2800" dirty="0">
              <a:solidFill>
                <a:srgbClr val="008599"/>
              </a:solidFill>
              <a:latin typeface="Arial" pitchFamily="34" charset="0"/>
              <a:cs typeface="Arial" pitchFamily="34" charset="0"/>
            </a:endParaRPr>
          </a:p>
        </p:txBody>
      </p:sp>
      <p:sp>
        <p:nvSpPr>
          <p:cNvPr id="8" name="TextBox 7"/>
          <p:cNvSpPr txBox="1"/>
          <p:nvPr/>
        </p:nvSpPr>
        <p:spPr>
          <a:xfrm>
            <a:off x="5575301" y="895350"/>
            <a:ext cx="533401" cy="53340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e</a:t>
            </a:r>
            <a:endParaRPr lang="en-US" sz="2800" dirty="0">
              <a:solidFill>
                <a:srgbClr val="008599"/>
              </a:solidFill>
              <a:latin typeface="Arial" pitchFamily="34" charset="0"/>
              <a:cs typeface="Arial" pitchFamily="34" charset="0"/>
            </a:endParaRPr>
          </a:p>
        </p:txBody>
      </p:sp>
      <p:sp>
        <p:nvSpPr>
          <p:cNvPr id="9" name="TextBox 8"/>
          <p:cNvSpPr txBox="1"/>
          <p:nvPr/>
        </p:nvSpPr>
        <p:spPr>
          <a:xfrm>
            <a:off x="4038600" y="895350"/>
            <a:ext cx="533400" cy="53340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P</a:t>
            </a:r>
            <a:endParaRPr lang="en-US" sz="2800" dirty="0">
              <a:solidFill>
                <a:srgbClr val="008599"/>
              </a:solidFill>
              <a:latin typeface="Arial" pitchFamily="34" charset="0"/>
              <a:cs typeface="Arial" pitchFamily="34" charset="0"/>
            </a:endParaRPr>
          </a:p>
        </p:txBody>
      </p:sp>
      <p:pic>
        <p:nvPicPr>
          <p:cNvPr id="11" name="Picture 10" descr="ppt-icon-care.png"/>
          <p:cNvPicPr>
            <a:picLocks noChangeAspect="1"/>
          </p:cNvPicPr>
          <p:nvPr/>
        </p:nvPicPr>
        <p:blipFill>
          <a:blip r:embed="rId3" cstate="print"/>
          <a:stretch>
            <a:fillRect/>
          </a:stretch>
        </p:blipFill>
        <p:spPr>
          <a:xfrm>
            <a:off x="2420619" y="1581150"/>
            <a:ext cx="1998981" cy="1464254"/>
          </a:xfrm>
          <a:prstGeom prst="rect">
            <a:avLst/>
          </a:prstGeom>
        </p:spPr>
      </p:pic>
      <p:pic>
        <p:nvPicPr>
          <p:cNvPr id="12" name="Picture 11" descr="ppt-icon-care.png"/>
          <p:cNvPicPr>
            <a:picLocks noChangeAspect="1"/>
          </p:cNvPicPr>
          <p:nvPr/>
        </p:nvPicPr>
        <p:blipFill>
          <a:blip r:embed="rId4" cstate="print"/>
          <a:srcRect l="5600" t="4800" r="2400" b="1200"/>
          <a:stretch>
            <a:fillRect/>
          </a:stretch>
        </p:blipFill>
        <p:spPr>
          <a:xfrm>
            <a:off x="4495800" y="1579931"/>
            <a:ext cx="2155700" cy="1468375"/>
          </a:xfrm>
          <a:prstGeom prst="rect">
            <a:avLst/>
          </a:prstGeom>
        </p:spPr>
      </p:pic>
      <p:pic>
        <p:nvPicPr>
          <p:cNvPr id="13" name="Picture 12" descr="ppt-icon-care.png"/>
          <p:cNvPicPr>
            <a:picLocks noChangeAspect="1"/>
          </p:cNvPicPr>
          <p:nvPr/>
        </p:nvPicPr>
        <p:blipFill>
          <a:blip r:embed="rId5" cstate="print"/>
          <a:stretch>
            <a:fillRect/>
          </a:stretch>
        </p:blipFill>
        <p:spPr>
          <a:xfrm>
            <a:off x="6705600" y="1581150"/>
            <a:ext cx="2133600" cy="1455700"/>
          </a:xfrm>
          <a:prstGeom prst="rect">
            <a:avLst/>
          </a:prstGeom>
        </p:spPr>
      </p:pic>
      <p:sp>
        <p:nvSpPr>
          <p:cNvPr id="14" name="Flowchart: Process 13"/>
          <p:cNvSpPr/>
          <p:nvPr/>
        </p:nvSpPr>
        <p:spPr>
          <a:xfrm>
            <a:off x="0" y="1581150"/>
            <a:ext cx="2209800" cy="2057400"/>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2" rIns="91425" bIns="45712" rtlCol="0" anchor="ctr"/>
          <a:lstStyle/>
          <a:p>
            <a:pPr algn="ctr"/>
            <a:endParaRPr lang="en-US"/>
          </a:p>
        </p:txBody>
      </p:sp>
      <p:pic>
        <p:nvPicPr>
          <p:cNvPr id="15" name="Picture 14" descr="ppt-icon-care.png"/>
          <p:cNvPicPr>
            <a:picLocks noChangeAspect="1"/>
          </p:cNvPicPr>
          <p:nvPr/>
        </p:nvPicPr>
        <p:blipFill>
          <a:blip r:embed="rId6" cstate="print"/>
          <a:stretch>
            <a:fillRect/>
          </a:stretch>
        </p:blipFill>
        <p:spPr>
          <a:xfrm>
            <a:off x="152400" y="1581150"/>
            <a:ext cx="2209800" cy="1455964"/>
          </a:xfrm>
          <a:prstGeom prst="rect">
            <a:avLst/>
          </a:prstGeom>
        </p:spPr>
      </p:pic>
      <p:sp>
        <p:nvSpPr>
          <p:cNvPr id="20" name="Title 19"/>
          <p:cNvSpPr>
            <a:spLocks noGrp="1"/>
          </p:cNvSpPr>
          <p:nvPr>
            <p:ph type="title"/>
          </p:nvPr>
        </p:nvSpPr>
        <p:spPr>
          <a:xfrm>
            <a:off x="623888" y="-1375918"/>
            <a:ext cx="7886700" cy="2139950"/>
          </a:xfrm>
        </p:spPr>
        <p:txBody>
          <a:bodyPr/>
          <a:lstStyle/>
          <a:p>
            <a:r>
              <a:rPr lang="en-US" dirty="0" smtClean="0"/>
              <a:t>Our </a:t>
            </a:r>
            <a:r>
              <a:rPr lang="en-US" b="1" dirty="0" smtClean="0"/>
              <a:t>CPMC</a:t>
            </a:r>
            <a:r>
              <a:rPr lang="en-US" dirty="0" smtClean="0"/>
              <a:t>2020 Themes</a:t>
            </a:r>
            <a:endParaRPr lang="en-US" dirty="0"/>
          </a:p>
        </p:txBody>
      </p:sp>
      <p:cxnSp>
        <p:nvCxnSpPr>
          <p:cNvPr id="17" name="Straight Connector 16"/>
          <p:cNvCxnSpPr/>
          <p:nvPr/>
        </p:nvCxnSpPr>
        <p:spPr>
          <a:xfrm>
            <a:off x="586394" y="762473"/>
            <a:ext cx="8557606"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withEffect">
                                  <p:stCondLst>
                                    <p:cond delay="0"/>
                                  </p:stCondLst>
                                  <p:childTnLst>
                                    <p:animMotion origin="layout" path="M 5.55112E-17 -3.33333E-6 L -0.3375 -3.33333E-6 " pathEditMode="relative" rAng="0" ptsTypes="AA">
                                      <p:cBhvr>
                                        <p:cTn id="6" dur="2000" fill="hold"/>
                                        <p:tgtEl>
                                          <p:spTgt spid="3"/>
                                        </p:tgtEl>
                                        <p:attrNameLst>
                                          <p:attrName>ppt_x</p:attrName>
                                          <p:attrName>ppt_y</p:attrName>
                                        </p:attrNameLst>
                                      </p:cBhvr>
                                      <p:rCtr x="-169" y="0"/>
                                    </p:animMotion>
                                  </p:childTnLst>
                                </p:cTn>
                              </p:par>
                              <p:par>
                                <p:cTn id="7" presetID="35" presetClass="path" presetSubtype="0" accel="50000" decel="50000" fill="hold" grpId="0" nodeType="withEffect">
                                  <p:stCondLst>
                                    <p:cond delay="0"/>
                                  </p:stCondLst>
                                  <p:childTnLst>
                                    <p:animMotion origin="layout" path="M -3.33333E-6 -3.33333E-6 L -0.1875 -3.33333E-6 " pathEditMode="relative" rAng="0" ptsTypes="AA">
                                      <p:cBhvr>
                                        <p:cTn id="8" dur="2000" fill="hold"/>
                                        <p:tgtEl>
                                          <p:spTgt spid="9"/>
                                        </p:tgtEl>
                                        <p:attrNameLst>
                                          <p:attrName>ppt_x</p:attrName>
                                          <p:attrName>ppt_y</p:attrName>
                                        </p:attrNameLst>
                                      </p:cBhvr>
                                      <p:rCtr x="-94" y="0"/>
                                    </p:animMotion>
                                  </p:childTnLst>
                                </p:cTn>
                              </p:par>
                              <p:par>
                                <p:cTn id="9" presetID="35" presetClass="path" presetSubtype="0" accel="50000" decel="50000" fill="hold" grpId="0" nodeType="withEffect">
                                  <p:stCondLst>
                                    <p:cond delay="0"/>
                                  </p:stCondLst>
                                  <p:childTnLst>
                                    <p:animMotion origin="layout" path="M -3.33333E-6 1.11111E-6 L 0.1125 1.11111E-6 " pathEditMode="relative" rAng="0" ptsTypes="AA">
                                      <p:cBhvr>
                                        <p:cTn id="10" dur="2000" fill="hold"/>
                                        <p:tgtEl>
                                          <p:spTgt spid="4"/>
                                        </p:tgtEl>
                                        <p:attrNameLst>
                                          <p:attrName>ppt_x</p:attrName>
                                          <p:attrName>ppt_y</p:attrName>
                                        </p:attrNameLst>
                                      </p:cBhvr>
                                      <p:rCtr x="56" y="0"/>
                                    </p:animMotion>
                                  </p:childTnLst>
                                </p:cTn>
                              </p:par>
                              <p:par>
                                <p:cTn id="11" presetID="35" presetClass="path" presetSubtype="0" accel="50000" decel="50000" fill="hold" grpId="0" nodeType="withEffect">
                                  <p:stCondLst>
                                    <p:cond delay="0"/>
                                  </p:stCondLst>
                                  <p:childTnLst>
                                    <p:animMotion origin="layout" path="M 3.33333E-6 1.11111E-6 L 0.22916 1.11111E-6 " pathEditMode="relative" rAng="0" ptsTypes="AA">
                                      <p:cBhvr>
                                        <p:cTn id="12" dur="2000" fill="hold"/>
                                        <p:tgtEl>
                                          <p:spTgt spid="7"/>
                                        </p:tgtEl>
                                        <p:attrNameLst>
                                          <p:attrName>ppt_x</p:attrName>
                                          <p:attrName>ppt_y</p:attrName>
                                        </p:attrNameLst>
                                      </p:cBhvr>
                                      <p:rCtr x="115" y="0"/>
                                    </p:animMotion>
                                  </p:childTnLst>
                                </p:cTn>
                              </p:par>
                              <p:par>
                                <p:cTn id="13" presetID="10" presetClass="entr" presetSubtype="0" fill="hold" grpId="0" nodeType="withEffect">
                                  <p:stCondLst>
                                    <p:cond delay="1500"/>
                                  </p:stCondLst>
                                  <p:iterate type="lt">
                                    <p:tmPct val="11111"/>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childTnLst>
                                </p:cTn>
                              </p:par>
                              <p:par>
                                <p:cTn id="16" presetID="10" presetClass="entr" presetSubtype="0" fill="hold" grpId="0" nodeType="withEffect">
                                  <p:stCondLst>
                                    <p:cond delay="2000"/>
                                  </p:stCondLst>
                                  <p:iterate type="lt">
                                    <p:tmPct val="11111"/>
                                  </p:iterate>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childTnLst>
                                </p:cTn>
                              </p:par>
                              <p:par>
                                <p:cTn id="19" presetID="10" presetClass="entr" presetSubtype="0" fill="hold" grpId="0" nodeType="withEffect">
                                  <p:stCondLst>
                                    <p:cond delay="2600"/>
                                  </p:stCondLst>
                                  <p:iterate type="lt">
                                    <p:tmPct val="11111"/>
                                  </p:iterate>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childTnLst>
                                </p:cTn>
                              </p:par>
                              <p:par>
                                <p:cTn id="22" presetID="10" presetClass="entr" presetSubtype="0" fill="hold" grpId="0" nodeType="withEffect">
                                  <p:stCondLst>
                                    <p:cond delay="3200"/>
                                  </p:stCondLst>
                                  <p:iterate type="lt">
                                    <p:tmPct val="0"/>
                                  </p:iterate>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childTnLst>
                                </p:cTn>
                              </p:par>
                              <p:par>
                                <p:cTn id="25" presetID="10" presetClass="entr" presetSubtype="0" fill="hold" nodeType="withEffect">
                                  <p:stCondLst>
                                    <p:cond delay="16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300"/>
                                        <p:tgtEl>
                                          <p:spTgt spid="15"/>
                                        </p:tgtEl>
                                      </p:cBhvr>
                                    </p:animEffect>
                                  </p:childTnLst>
                                </p:cTn>
                              </p:par>
                              <p:par>
                                <p:cTn id="28" presetID="10" presetClass="entr" presetSubtype="0" fill="hold" nodeType="withEffect">
                                  <p:stCondLst>
                                    <p:cond delay="230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1300"/>
                                        <p:tgtEl>
                                          <p:spTgt spid="11"/>
                                        </p:tgtEl>
                                      </p:cBhvr>
                                    </p:animEffect>
                                  </p:childTnLst>
                                </p:cTn>
                              </p:par>
                              <p:par>
                                <p:cTn id="31" presetID="10" presetClass="entr" presetSubtype="0" fill="hold" nodeType="withEffect">
                                  <p:stCondLst>
                                    <p:cond delay="290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200"/>
                                        <p:tgtEl>
                                          <p:spTgt spid="12"/>
                                        </p:tgtEl>
                                      </p:cBhvr>
                                    </p:animEffect>
                                  </p:childTnLst>
                                </p:cTn>
                              </p:par>
                              <p:par>
                                <p:cTn id="34" presetID="10" presetClass="entr" presetSubtype="0" fill="hold" nodeType="withEffect">
                                  <p:stCondLst>
                                    <p:cond delay="360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7096" y="1482949"/>
            <a:ext cx="7317652" cy="1643511"/>
          </a:xfrm>
          <a:prstGeom prst="rect">
            <a:avLst/>
          </a:prstGeom>
          <a:noFill/>
        </p:spPr>
        <p:txBody>
          <a:bodyPr wrap="square" lIns="91425" tIns="45712" rIns="91425" bIns="45712" rtlCol="0">
            <a:spAutoFit/>
          </a:bodyPr>
          <a:lstStyle/>
          <a:p>
            <a:pPr>
              <a:lnSpc>
                <a:spcPct val="90000"/>
              </a:lnSpc>
            </a:pPr>
            <a:r>
              <a:rPr lang="en-US" sz="2800" b="1" dirty="0" smtClean="0">
                <a:solidFill>
                  <a:srgbClr val="008599"/>
                </a:solidFill>
              </a:rPr>
              <a:t>The next 18 months will be challenging for virtually everyone…</a:t>
            </a:r>
          </a:p>
          <a:p>
            <a:pPr>
              <a:lnSpc>
                <a:spcPct val="90000"/>
              </a:lnSpc>
            </a:pPr>
            <a:endParaRPr lang="en-US" sz="2800" b="1" dirty="0" smtClean="0">
              <a:solidFill>
                <a:srgbClr val="008599"/>
              </a:solidFill>
            </a:endParaRPr>
          </a:p>
          <a:p>
            <a:pPr>
              <a:lnSpc>
                <a:spcPct val="90000"/>
              </a:lnSpc>
            </a:pPr>
            <a:r>
              <a:rPr lang="en-US" sz="2800" b="1" dirty="0" smtClean="0">
                <a:solidFill>
                  <a:srgbClr val="008599"/>
                </a:solidFill>
              </a:rPr>
              <a:t>Lots of change</a:t>
            </a:r>
            <a:endParaRPr lang="en-US" sz="2800" b="1" dirty="0" smtClean="0">
              <a:solidFill>
                <a:srgbClr val="008599"/>
              </a:solidFill>
            </a:endParaRPr>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85162317"/>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7095" y="1482949"/>
            <a:ext cx="8199779" cy="3170082"/>
          </a:xfrm>
          <a:prstGeom prst="rect">
            <a:avLst/>
          </a:prstGeom>
          <a:noFill/>
        </p:spPr>
        <p:txBody>
          <a:bodyPr wrap="square" lIns="91425" tIns="45712" rIns="91425" bIns="45712" rtlCol="0">
            <a:spAutoFit/>
          </a:bodyPr>
          <a:lstStyle/>
          <a:p>
            <a:r>
              <a:rPr lang="en-US" sz="2000" dirty="0"/>
              <a:t>Oops- I drove to the wrong campus!</a:t>
            </a:r>
          </a:p>
          <a:p>
            <a:r>
              <a:rPr lang="en-US" sz="2000" dirty="0"/>
              <a:t>I want to punch in but I can’t find the timeclock</a:t>
            </a:r>
          </a:p>
          <a:p>
            <a:r>
              <a:rPr lang="en-US" sz="2000" dirty="0"/>
              <a:t>Do I turn right or left to get from the nursing station to the supply room?</a:t>
            </a:r>
          </a:p>
          <a:p>
            <a:r>
              <a:rPr lang="en-US" sz="2000" dirty="0"/>
              <a:t>I miss my favorite table in the cafeteria!</a:t>
            </a:r>
          </a:p>
          <a:p>
            <a:r>
              <a:rPr lang="en-US" sz="2000" dirty="0"/>
              <a:t>Yikes, I was looking for the WC and went into the broom closet instead!</a:t>
            </a:r>
          </a:p>
          <a:p>
            <a:r>
              <a:rPr lang="en-US" sz="2000" dirty="0"/>
              <a:t>I need the ATM machine but it’s moved</a:t>
            </a:r>
          </a:p>
          <a:p>
            <a:r>
              <a:rPr lang="en-US" sz="2000" dirty="0"/>
              <a:t>My favorite stapler isn’t in the same drawer any more</a:t>
            </a:r>
          </a:p>
          <a:p>
            <a:r>
              <a:rPr lang="en-US" sz="2000" dirty="0"/>
              <a:t>Where are those darned elevators?</a:t>
            </a:r>
          </a:p>
          <a:p>
            <a:r>
              <a:rPr lang="en-US" sz="2000" dirty="0"/>
              <a:t>We can’t use the usual Keurig coffee pot – how do I use the new one?</a:t>
            </a:r>
          </a:p>
          <a:p>
            <a:r>
              <a:rPr lang="en-US" sz="2000" dirty="0"/>
              <a:t>OMG, I’m leaving work and I forget where I parked my car!</a:t>
            </a:r>
          </a:p>
        </p:txBody>
      </p:sp>
      <p:sp>
        <p:nvSpPr>
          <p:cNvPr id="5" name="TextBox 4"/>
          <p:cNvSpPr txBox="1"/>
          <p:nvPr/>
        </p:nvSpPr>
        <p:spPr>
          <a:xfrm>
            <a:off x="340898" y="206441"/>
            <a:ext cx="4801257" cy="1006413"/>
          </a:xfrm>
          <a:prstGeom prst="rect">
            <a:avLst/>
          </a:prstGeom>
          <a:noFill/>
        </p:spPr>
        <p:txBody>
          <a:bodyPr wrap="square" lIns="91425" tIns="45712" rIns="91425" bIns="45712" rtlCol="0">
            <a:spAutoFit/>
          </a:bodyPr>
          <a:lstStyle/>
          <a:p>
            <a:pPr>
              <a:lnSpc>
                <a:spcPct val="80000"/>
              </a:lnSpc>
            </a:pPr>
            <a:r>
              <a:rPr lang="en-US" sz="3600" dirty="0" smtClean="0">
                <a:solidFill>
                  <a:srgbClr val="524F50"/>
                </a:solidFill>
                <a:latin typeface="Minion Pro" panose="02040503050306020203" pitchFamily="18" charset="0"/>
              </a:rPr>
              <a:t>10 things that could make you scream.</a:t>
            </a:r>
            <a:endParaRPr lang="en-US" sz="3600" dirty="0">
              <a:solidFill>
                <a:srgbClr val="524F50"/>
              </a:solidFill>
              <a:latin typeface="Minion Pro" panose="02040503050306020203" pitchFamily="18" charset="0"/>
            </a:endParaRPr>
          </a:p>
        </p:txBody>
      </p:sp>
      <p:cxnSp>
        <p:nvCxnSpPr>
          <p:cNvPr id="20" name="Straight Connector 19"/>
          <p:cNvCxnSpPr/>
          <p:nvPr/>
        </p:nvCxnSpPr>
        <p:spPr>
          <a:xfrm>
            <a:off x="444246" y="1062412"/>
            <a:ext cx="3630451"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03578">
            <a:off x="5890639" y="192244"/>
            <a:ext cx="3300110" cy="4204890"/>
          </a:xfrm>
          <a:prstGeom prst="rect">
            <a:avLst/>
          </a:prstGeom>
        </p:spPr>
      </p:pic>
    </p:spTree>
    <p:extLst>
      <p:ext uri="{BB962C8B-B14F-4D97-AF65-F5344CB8AC3E}">
        <p14:creationId xmlns:p14="http://schemas.microsoft.com/office/powerpoint/2010/main" val="552933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579713" y="779054"/>
            <a:ext cx="7961049"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Perspective</a:t>
            </a:r>
            <a:endParaRPr lang="en-US" dirty="0"/>
          </a:p>
        </p:txBody>
      </p:sp>
      <p:sp>
        <p:nvSpPr>
          <p:cNvPr id="19" name="Text Placeholder 18"/>
          <p:cNvSpPr>
            <a:spLocks noGrp="1"/>
          </p:cNvSpPr>
          <p:nvPr>
            <p:ph type="body" idx="1"/>
          </p:nvPr>
        </p:nvSpPr>
        <p:spPr/>
        <p:txBody>
          <a:bodyPr/>
          <a:lstStyle/>
          <a:p>
            <a:endParaRPr lang="en-US"/>
          </a:p>
        </p:txBody>
      </p:sp>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l="8471" r="14211"/>
          <a:stretch/>
        </p:blipFill>
        <p:spPr>
          <a:xfrm rot="1071642">
            <a:off x="4071301" y="591990"/>
            <a:ext cx="4961949" cy="2992688"/>
          </a:xfrm>
          <a:prstGeom prst="rect">
            <a:avLst/>
          </a:prstGeom>
        </p:spPr>
      </p:pic>
    </p:spTree>
    <p:extLst>
      <p:ext uri="{BB962C8B-B14F-4D97-AF65-F5344CB8AC3E}">
        <p14:creationId xmlns:p14="http://schemas.microsoft.com/office/powerpoint/2010/main" val="333564074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579713" y="779054"/>
            <a:ext cx="7961049"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23888" y="0"/>
            <a:ext cx="7886700" cy="902716"/>
          </a:xfrm>
        </p:spPr>
        <p:txBody>
          <a:bodyPr/>
          <a:lstStyle/>
          <a:p>
            <a:r>
              <a:rPr lang="en-US" dirty="0" smtClean="0"/>
              <a:t>Practical Tips</a:t>
            </a:r>
            <a:endParaRPr lang="en-US" dirty="0"/>
          </a:p>
        </p:txBody>
      </p:sp>
      <p:sp>
        <p:nvSpPr>
          <p:cNvPr id="5" name="Text Placeholder 4"/>
          <p:cNvSpPr>
            <a:spLocks noGrp="1"/>
          </p:cNvSpPr>
          <p:nvPr>
            <p:ph type="body" idx="1"/>
          </p:nvPr>
        </p:nvSpPr>
        <p:spPr>
          <a:xfrm>
            <a:off x="623888" y="902716"/>
            <a:ext cx="7886700" cy="4117340"/>
          </a:xfrm>
        </p:spPr>
        <p:txBody>
          <a:bodyPr>
            <a:normAutofit/>
          </a:bodyPr>
          <a:lstStyle/>
          <a:p>
            <a:pPr>
              <a:spcAft>
                <a:spcPts val="0"/>
              </a:spcAft>
              <a:buFont typeface="Wingdings" panose="05000000000000000000" pitchFamily="2" charset="2"/>
              <a:buChar char="ü"/>
            </a:pPr>
            <a:r>
              <a:rPr lang="en-US" sz="1800" dirty="0" smtClean="0"/>
              <a:t>Seek </a:t>
            </a:r>
            <a:r>
              <a:rPr lang="en-US" sz="1800" dirty="0"/>
              <a:t>to understand the positive for you with this change.</a:t>
            </a:r>
          </a:p>
          <a:p>
            <a:pPr>
              <a:spcAft>
                <a:spcPts val="0"/>
              </a:spcAft>
              <a:buFont typeface="Wingdings" panose="05000000000000000000" pitchFamily="2" charset="2"/>
              <a:buChar char="ü"/>
            </a:pPr>
            <a:r>
              <a:rPr lang="en-US" sz="1800" dirty="0" smtClean="0"/>
              <a:t>Understand </a:t>
            </a:r>
            <a:r>
              <a:rPr lang="en-US" sz="1800" dirty="0"/>
              <a:t>the benefits to patients, your team, and the organization.</a:t>
            </a:r>
          </a:p>
          <a:p>
            <a:pPr>
              <a:spcAft>
                <a:spcPts val="0"/>
              </a:spcAft>
              <a:buFont typeface="Wingdings" panose="05000000000000000000" pitchFamily="2" charset="2"/>
              <a:buChar char="ü"/>
            </a:pPr>
            <a:r>
              <a:rPr lang="en-US" sz="1800" dirty="0" smtClean="0"/>
              <a:t>If </a:t>
            </a:r>
            <a:r>
              <a:rPr lang="en-US" sz="1800" dirty="0"/>
              <a:t>you’re unsure of what’s going on, ask your supervisor.</a:t>
            </a:r>
          </a:p>
          <a:p>
            <a:pPr>
              <a:spcAft>
                <a:spcPts val="0"/>
              </a:spcAft>
              <a:buFont typeface="Wingdings" panose="05000000000000000000" pitchFamily="2" charset="2"/>
              <a:buChar char="ü"/>
            </a:pPr>
            <a:r>
              <a:rPr lang="en-US" sz="1800" dirty="0" smtClean="0"/>
              <a:t>Share </a:t>
            </a:r>
            <a:r>
              <a:rPr lang="en-US" sz="1800" dirty="0"/>
              <a:t>your concerns and questions with your Supervisor.</a:t>
            </a:r>
          </a:p>
          <a:p>
            <a:pPr lvl="1">
              <a:spcAft>
                <a:spcPts val="0"/>
              </a:spcAft>
              <a:buFont typeface="Wingdings" panose="05000000000000000000" pitchFamily="2" charset="2"/>
              <a:buChar char="§"/>
            </a:pPr>
            <a:r>
              <a:rPr lang="en-US" sz="1600" dirty="0"/>
              <a:t>Issues can only be addressed if they are disclosed.</a:t>
            </a:r>
          </a:p>
          <a:p>
            <a:pPr>
              <a:spcAft>
                <a:spcPts val="0"/>
              </a:spcAft>
              <a:buFont typeface="Wingdings" panose="05000000000000000000" pitchFamily="2" charset="2"/>
              <a:buChar char="ü"/>
            </a:pPr>
            <a:r>
              <a:rPr lang="en-US" sz="1800" dirty="0" smtClean="0"/>
              <a:t>Information </a:t>
            </a:r>
            <a:r>
              <a:rPr lang="en-US" sz="1800" dirty="0"/>
              <a:t>should flow both ways.</a:t>
            </a:r>
          </a:p>
          <a:p>
            <a:pPr lvl="1">
              <a:spcAft>
                <a:spcPts val="0"/>
              </a:spcAft>
              <a:buFont typeface="Wingdings" panose="05000000000000000000" pitchFamily="2" charset="2"/>
              <a:buChar char="§"/>
            </a:pPr>
            <a:r>
              <a:rPr lang="en-US" sz="1600" dirty="0"/>
              <a:t>Employees to supervisors and vice-versa.</a:t>
            </a:r>
          </a:p>
          <a:p>
            <a:pPr>
              <a:spcAft>
                <a:spcPts val="0"/>
              </a:spcAft>
              <a:buFont typeface="Wingdings" panose="05000000000000000000" pitchFamily="2" charset="2"/>
              <a:buChar char="ü"/>
            </a:pPr>
            <a:r>
              <a:rPr lang="en-US" sz="1800" dirty="0" smtClean="0"/>
              <a:t>Attend </a:t>
            </a:r>
            <a:r>
              <a:rPr lang="en-US" sz="1800" dirty="0"/>
              <a:t>scheduled trainings.</a:t>
            </a:r>
          </a:p>
          <a:p>
            <a:pPr>
              <a:spcAft>
                <a:spcPts val="0"/>
              </a:spcAft>
              <a:buFont typeface="Wingdings" panose="05000000000000000000" pitchFamily="2" charset="2"/>
              <a:buChar char="ü"/>
            </a:pPr>
            <a:r>
              <a:rPr lang="en-US" sz="1800" dirty="0" smtClean="0"/>
              <a:t>If </a:t>
            </a:r>
            <a:r>
              <a:rPr lang="en-US" sz="1800" dirty="0"/>
              <a:t>you’re not feeling ready to work in a new environment help is available</a:t>
            </a:r>
            <a:r>
              <a:rPr lang="en-US" sz="1800" dirty="0" smtClean="0"/>
              <a:t>.</a:t>
            </a:r>
            <a:endParaRPr lang="en-US" sz="1800" dirty="0"/>
          </a:p>
        </p:txBody>
      </p:sp>
    </p:spTree>
    <p:extLst>
      <p:ext uri="{BB962C8B-B14F-4D97-AF65-F5344CB8AC3E}">
        <p14:creationId xmlns:p14="http://schemas.microsoft.com/office/powerpoint/2010/main" val="319368931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579713" y="3350132"/>
            <a:ext cx="7961049"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How we are going to help you through the transition</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6875952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579713" y="2231336"/>
            <a:ext cx="7961049"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23888" y="212725"/>
            <a:ext cx="7886700" cy="2139950"/>
          </a:xfrm>
        </p:spPr>
        <p:txBody>
          <a:bodyPr/>
          <a:lstStyle/>
          <a:p>
            <a:r>
              <a:rPr lang="en-US" dirty="0" smtClean="0"/>
              <a:t>Training! Training! Training!</a:t>
            </a:r>
            <a:endParaRPr lang="en-US" dirty="0"/>
          </a:p>
        </p:txBody>
      </p:sp>
      <p:sp>
        <p:nvSpPr>
          <p:cNvPr id="4" name="Title 1"/>
          <p:cNvSpPr txBox="1">
            <a:spLocks/>
          </p:cNvSpPr>
          <p:nvPr/>
        </p:nvSpPr>
        <p:spPr>
          <a:xfrm>
            <a:off x="3998641" y="2188304"/>
            <a:ext cx="4349296" cy="584957"/>
          </a:xfrm>
          <a:prstGeom prst="rect">
            <a:avLst/>
          </a:prstGeom>
        </p:spPr>
        <p:txBody>
          <a:bodyPr anchor="b"/>
          <a:lstStyle>
            <a:lvl1pPr algn="l" defTabSz="914249" rtl="0" eaLnBrk="1" latinLnBrk="0" hangingPunct="1">
              <a:spcBef>
                <a:spcPct val="0"/>
              </a:spcBef>
              <a:buNone/>
              <a:defRPr sz="4400" kern="1200">
                <a:solidFill>
                  <a:srgbClr val="524F50"/>
                </a:solidFill>
                <a:latin typeface="Minion Pro" panose="02040503050306020203" pitchFamily="18" charset="0"/>
                <a:ea typeface="+mj-ea"/>
                <a:cs typeface="+mj-cs"/>
              </a:defRPr>
            </a:lvl1pPr>
          </a:lstStyle>
          <a:p>
            <a:pPr fontAlgn="auto">
              <a:spcAft>
                <a:spcPts val="0"/>
              </a:spcAft>
            </a:pPr>
            <a:r>
              <a:rPr lang="en-US" sz="2800" dirty="0" smtClean="0"/>
              <a:t>Key to a successful transition</a:t>
            </a:r>
            <a:endParaRPr lang="en-US" sz="2800" dirty="0"/>
          </a:p>
        </p:txBody>
      </p:sp>
    </p:spTree>
    <p:extLst>
      <p:ext uri="{BB962C8B-B14F-4D97-AF65-F5344CB8AC3E}">
        <p14:creationId xmlns:p14="http://schemas.microsoft.com/office/powerpoint/2010/main" val="333776285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579713" y="1614108"/>
            <a:ext cx="7961049"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23888" y="-1255990"/>
            <a:ext cx="7886700" cy="2139950"/>
          </a:xfrm>
        </p:spPr>
        <p:txBody>
          <a:bodyPr/>
          <a:lstStyle/>
          <a:p>
            <a:r>
              <a:rPr lang="en-US" dirty="0" smtClean="0"/>
              <a:t>Training Schedule: Mission Bernal</a:t>
            </a:r>
            <a:endParaRPr lang="en-US" dirty="0"/>
          </a:p>
        </p:txBody>
      </p:sp>
      <p:sp>
        <p:nvSpPr>
          <p:cNvPr id="5" name="TextBox 4"/>
          <p:cNvSpPr txBox="1"/>
          <p:nvPr/>
        </p:nvSpPr>
        <p:spPr>
          <a:xfrm>
            <a:off x="696795" y="1736540"/>
            <a:ext cx="7317652" cy="2677640"/>
          </a:xfrm>
          <a:prstGeom prst="rect">
            <a:avLst/>
          </a:prstGeom>
          <a:noFill/>
        </p:spPr>
        <p:txBody>
          <a:bodyPr wrap="square" lIns="91425" tIns="45712" rIns="91425" bIns="45712" rtlCol="0">
            <a:spAutoFit/>
          </a:bodyPr>
          <a:lstStyle/>
          <a:p>
            <a:r>
              <a:rPr lang="en-US" sz="2400" dirty="0">
                <a:solidFill>
                  <a:schemeClr val="tx1">
                    <a:lumMod val="65000"/>
                    <a:lumOff val="35000"/>
                  </a:schemeClr>
                </a:solidFill>
              </a:rPr>
              <a:t>April: Managers enroll employees in </a:t>
            </a:r>
            <a:r>
              <a:rPr lang="en-US" sz="2400" dirty="0" err="1">
                <a:solidFill>
                  <a:schemeClr val="tx1">
                    <a:lumMod val="65000"/>
                    <a:lumOff val="35000"/>
                  </a:schemeClr>
                </a:solidFill>
              </a:rPr>
              <a:t>HealthStream</a:t>
            </a:r>
            <a:r>
              <a:rPr lang="en-US" sz="2400" dirty="0">
                <a:solidFill>
                  <a:schemeClr val="tx1">
                    <a:lumMod val="65000"/>
                    <a:lumOff val="35000"/>
                  </a:schemeClr>
                </a:solidFill>
              </a:rPr>
              <a:t> (your manager will let you know!)</a:t>
            </a:r>
            <a:endParaRPr lang="en-US" sz="2400" dirty="0">
              <a:solidFill>
                <a:schemeClr val="tx1">
                  <a:lumMod val="65000"/>
                  <a:lumOff val="35000"/>
                </a:schemeClr>
              </a:solidFill>
            </a:endParaRPr>
          </a:p>
          <a:p>
            <a:r>
              <a:rPr lang="en-US" sz="2400" dirty="0">
                <a:solidFill>
                  <a:schemeClr val="tx1">
                    <a:lumMod val="65000"/>
                    <a:lumOff val="35000"/>
                  </a:schemeClr>
                </a:solidFill>
              </a:rPr>
              <a:t>May 2 &amp; 3:  Equipment Fair  ( a sneak peek at new equipment)</a:t>
            </a:r>
            <a:endParaRPr lang="en-US" sz="2400" dirty="0">
              <a:solidFill>
                <a:schemeClr val="tx1">
                  <a:lumMod val="65000"/>
                  <a:lumOff val="35000"/>
                </a:schemeClr>
              </a:solidFill>
            </a:endParaRPr>
          </a:p>
          <a:p>
            <a:r>
              <a:rPr lang="en-US" sz="2400" dirty="0">
                <a:solidFill>
                  <a:schemeClr val="tx1">
                    <a:lumMod val="65000"/>
                    <a:lumOff val="35000"/>
                  </a:schemeClr>
                </a:solidFill>
              </a:rPr>
              <a:t>June 18 – July 12: General and Clinical Training </a:t>
            </a:r>
            <a:endParaRPr lang="en-US" sz="2400" dirty="0">
              <a:solidFill>
                <a:schemeClr val="tx1">
                  <a:lumMod val="65000"/>
                  <a:lumOff val="35000"/>
                </a:schemeClr>
              </a:solidFill>
            </a:endParaRPr>
          </a:p>
          <a:p>
            <a:r>
              <a:rPr lang="en-US" sz="2400" dirty="0">
                <a:solidFill>
                  <a:schemeClr val="tx1">
                    <a:lumMod val="65000"/>
                    <a:lumOff val="35000"/>
                  </a:schemeClr>
                </a:solidFill>
              </a:rPr>
              <a:t>July &amp; August:  Department-level </a:t>
            </a:r>
            <a:r>
              <a:rPr lang="en-US" sz="2400" dirty="0" smtClean="0">
                <a:solidFill>
                  <a:schemeClr val="tx1">
                    <a:lumMod val="65000"/>
                    <a:lumOff val="35000"/>
                  </a:schemeClr>
                </a:solidFill>
              </a:rPr>
              <a:t>training</a:t>
            </a:r>
          </a:p>
          <a:p>
            <a:r>
              <a:rPr lang="en-US" sz="2400" dirty="0" smtClean="0">
                <a:solidFill>
                  <a:schemeClr val="tx1">
                    <a:lumMod val="65000"/>
                    <a:lumOff val="35000"/>
                  </a:schemeClr>
                </a:solidFill>
              </a:rPr>
              <a:t>August: Physician Training</a:t>
            </a:r>
            <a:endParaRPr lang="en-US" sz="2400" dirty="0">
              <a:solidFill>
                <a:schemeClr val="tx1">
                  <a:lumMod val="65000"/>
                  <a:lumOff val="35000"/>
                </a:schemeClr>
              </a:solidFill>
            </a:endParaRPr>
          </a:p>
        </p:txBody>
      </p:sp>
      <p:sp>
        <p:nvSpPr>
          <p:cNvPr id="3" name="TextBox 2"/>
          <p:cNvSpPr txBox="1"/>
          <p:nvPr/>
        </p:nvSpPr>
        <p:spPr>
          <a:xfrm>
            <a:off x="849854" y="4776395"/>
            <a:ext cx="7690908" cy="338554"/>
          </a:xfrm>
          <a:prstGeom prst="rect">
            <a:avLst/>
          </a:prstGeom>
          <a:noFill/>
        </p:spPr>
        <p:txBody>
          <a:bodyPr wrap="square" rtlCol="0">
            <a:spAutoFit/>
          </a:bodyPr>
          <a:lstStyle/>
          <a:p>
            <a:r>
              <a:rPr lang="en-US" dirty="0" smtClean="0"/>
              <a:t>All training at new hospital!</a:t>
            </a:r>
            <a:endParaRPr lang="en-US" dirty="0"/>
          </a:p>
        </p:txBody>
      </p:sp>
    </p:spTree>
    <p:extLst>
      <p:ext uri="{BB962C8B-B14F-4D97-AF65-F5344CB8AC3E}">
        <p14:creationId xmlns:p14="http://schemas.microsoft.com/office/powerpoint/2010/main" val="307124744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579713" y="1246378"/>
            <a:ext cx="7961049"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23888" y="0"/>
            <a:ext cx="7886700" cy="1246378"/>
          </a:xfrm>
        </p:spPr>
        <p:txBody>
          <a:bodyPr/>
          <a:lstStyle/>
          <a:p>
            <a:r>
              <a:rPr lang="en-US" dirty="0" smtClean="0"/>
              <a:t>More about training</a:t>
            </a:r>
            <a:endParaRPr lang="en-US" dirty="0"/>
          </a:p>
        </p:txBody>
      </p:sp>
      <p:sp>
        <p:nvSpPr>
          <p:cNvPr id="5" name="TextBox 4"/>
          <p:cNvSpPr txBox="1"/>
          <p:nvPr/>
        </p:nvSpPr>
        <p:spPr>
          <a:xfrm>
            <a:off x="623888" y="1246378"/>
            <a:ext cx="5090819" cy="6740291"/>
          </a:xfrm>
          <a:prstGeom prst="rect">
            <a:avLst/>
          </a:prstGeom>
          <a:noFill/>
        </p:spPr>
        <p:txBody>
          <a:bodyPr wrap="square" lIns="91425" tIns="45712" rIns="91425" bIns="45712" rtlCol="0">
            <a:spAutoFit/>
          </a:bodyPr>
          <a:lstStyle/>
          <a:p>
            <a:r>
              <a:rPr lang="en-US" sz="2400" b="1" dirty="0"/>
              <a:t>General Training </a:t>
            </a:r>
            <a:endParaRPr lang="en-US" sz="2400" b="1" dirty="0"/>
          </a:p>
          <a:p>
            <a:r>
              <a:rPr lang="en-US" sz="2400" dirty="0"/>
              <a:t>-required for all staff with St Luke’s cost center</a:t>
            </a:r>
            <a:endParaRPr lang="en-US" sz="2400" dirty="0"/>
          </a:p>
          <a:p>
            <a:r>
              <a:rPr lang="en-US" sz="2400" dirty="0"/>
              <a:t>-4 hours</a:t>
            </a:r>
            <a:endParaRPr lang="en-US" sz="2400" dirty="0"/>
          </a:p>
          <a:p>
            <a:r>
              <a:rPr lang="en-US" sz="2400" dirty="0"/>
              <a:t>-tours</a:t>
            </a:r>
            <a:endParaRPr lang="en-US" sz="2400" dirty="0"/>
          </a:p>
          <a:p>
            <a:r>
              <a:rPr lang="en-US" sz="2400" dirty="0" smtClean="0"/>
              <a:t>-</a:t>
            </a:r>
            <a:r>
              <a:rPr lang="en-US" sz="2400" dirty="0"/>
              <a:t>photos taken for new ID badges!</a:t>
            </a:r>
            <a:endParaRPr lang="en-US" sz="2400" dirty="0"/>
          </a:p>
          <a:p>
            <a:r>
              <a:rPr lang="en-US" sz="2400" dirty="0"/>
              <a:t>-giveaways</a:t>
            </a:r>
            <a:endParaRPr lang="en-US" sz="2400" dirty="0"/>
          </a:p>
          <a:p>
            <a:r>
              <a:rPr lang="en-US" sz="2400" b="1" dirty="0"/>
              <a:t>Clinical Training</a:t>
            </a:r>
            <a:endParaRPr lang="en-US" sz="2400" b="1" dirty="0"/>
          </a:p>
          <a:p>
            <a:r>
              <a:rPr lang="en-US" sz="2400" dirty="0"/>
              <a:t>- required</a:t>
            </a:r>
            <a:endParaRPr lang="en-US" sz="2400" dirty="0"/>
          </a:p>
          <a:p>
            <a:r>
              <a:rPr lang="en-US" sz="2400" dirty="0" smtClean="0"/>
              <a:t>- 4 </a:t>
            </a:r>
            <a:r>
              <a:rPr lang="en-US" sz="2400" dirty="0"/>
              <a:t>hours</a:t>
            </a:r>
            <a:endParaRPr lang="en-US" sz="2400" dirty="0"/>
          </a:p>
          <a:p>
            <a:r>
              <a:rPr lang="en-US" sz="2400" dirty="0"/>
              <a:t>-same afternoon as </a:t>
            </a:r>
            <a:r>
              <a:rPr lang="en-US" sz="2400" dirty="0" smtClean="0"/>
              <a:t>General</a:t>
            </a:r>
            <a:endParaRPr lang="en-US" sz="2400" dirty="0"/>
          </a:p>
          <a:p>
            <a:r>
              <a:rPr lang="en-US" sz="2400" b="1" dirty="0"/>
              <a:t>Department training</a:t>
            </a:r>
            <a:endParaRPr lang="en-US" sz="2400" b="1" dirty="0"/>
          </a:p>
          <a:p>
            <a:r>
              <a:rPr lang="en-US" sz="2400" dirty="0"/>
              <a:t>Required</a:t>
            </a:r>
            <a:endParaRPr lang="en-US" sz="2400" dirty="0"/>
          </a:p>
          <a:p>
            <a:r>
              <a:rPr lang="en-US" sz="2400" dirty="0"/>
              <a:t>Hours will vary</a:t>
            </a:r>
            <a:endParaRPr lang="en-US" sz="2400" dirty="0"/>
          </a:p>
          <a:p>
            <a:r>
              <a:rPr lang="en-US" sz="2400" dirty="0"/>
              <a:t>Your Director/Manager will inform you</a:t>
            </a:r>
            <a:endParaRPr lang="en-US" sz="2400" dirty="0"/>
          </a:p>
          <a:p>
            <a:r>
              <a:rPr lang="en-US" sz="2400" dirty="0"/>
              <a:t/>
            </a:r>
            <a:br>
              <a:rPr lang="en-US" sz="2400" dirty="0"/>
            </a:br>
            <a:endParaRPr lang="en-US" sz="2400" dirty="0">
              <a:solidFill>
                <a:schemeClr val="tx1">
                  <a:lumMod val="65000"/>
                  <a:lumOff val="35000"/>
                </a:schemeClr>
              </a:solidFill>
            </a:endParaRPr>
          </a:p>
        </p:txBody>
      </p:sp>
    </p:spTree>
    <p:extLst>
      <p:ext uri="{BB962C8B-B14F-4D97-AF65-F5344CB8AC3E}">
        <p14:creationId xmlns:p14="http://schemas.microsoft.com/office/powerpoint/2010/main" val="357131872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579713" y="2184264"/>
            <a:ext cx="7961049"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23888" y="925155"/>
            <a:ext cx="7886700" cy="1373729"/>
          </a:xfrm>
        </p:spPr>
        <p:txBody>
          <a:bodyPr/>
          <a:lstStyle/>
          <a:p>
            <a:r>
              <a:rPr lang="en-US" dirty="0" smtClean="0"/>
              <a:t>Tools you can use</a:t>
            </a:r>
            <a:endParaRPr lang="en-US" dirty="0"/>
          </a:p>
        </p:txBody>
      </p:sp>
      <p:sp>
        <p:nvSpPr>
          <p:cNvPr id="3" name="Text Placeholder 2"/>
          <p:cNvSpPr>
            <a:spLocks noGrp="1"/>
          </p:cNvSpPr>
          <p:nvPr>
            <p:ph type="body" idx="1"/>
          </p:nvPr>
        </p:nvSpPr>
        <p:spPr>
          <a:xfrm>
            <a:off x="623888" y="2352675"/>
            <a:ext cx="7886700" cy="1125538"/>
          </a:xfrm>
        </p:spPr>
        <p:txBody>
          <a:bodyPr>
            <a:normAutofit lnSpcReduction="10000"/>
          </a:bodyPr>
          <a:lstStyle/>
          <a:p>
            <a:r>
              <a:rPr lang="en-US" b="1" dirty="0"/>
              <a:t>Occupancy Manual </a:t>
            </a:r>
            <a:r>
              <a:rPr lang="en-US" dirty="0"/>
              <a:t>– Everything you need to know</a:t>
            </a:r>
          </a:p>
          <a:p>
            <a:r>
              <a:rPr lang="en-US" b="1" dirty="0"/>
              <a:t>Rules of the Building </a:t>
            </a:r>
            <a:r>
              <a:rPr lang="en-US" dirty="0"/>
              <a:t>– Do’s and Don’ts</a:t>
            </a:r>
          </a:p>
          <a:p>
            <a:r>
              <a:rPr lang="en-US" b="1" dirty="0"/>
              <a:t>Pocket Guide </a:t>
            </a:r>
            <a:r>
              <a:rPr lang="en-US" dirty="0"/>
              <a:t>– </a:t>
            </a:r>
            <a:r>
              <a:rPr lang="en-US" dirty="0" smtClean="0"/>
              <a:t>Wayfinding</a:t>
            </a:r>
            <a:endParaRPr lang="en-US" dirty="0"/>
          </a:p>
          <a:p>
            <a:endParaRPr lang="en-US" dirty="0"/>
          </a:p>
        </p:txBody>
      </p:sp>
    </p:spTree>
    <p:extLst>
      <p:ext uri="{BB962C8B-B14F-4D97-AF65-F5344CB8AC3E}">
        <p14:creationId xmlns:p14="http://schemas.microsoft.com/office/powerpoint/2010/main" val="366214714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579713" y="1614108"/>
            <a:ext cx="7961049"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23888" y="-96819"/>
            <a:ext cx="7886700" cy="1833359"/>
          </a:xfrm>
        </p:spPr>
        <p:txBody>
          <a:bodyPr>
            <a:normAutofit/>
          </a:bodyPr>
          <a:lstStyle/>
          <a:p>
            <a:r>
              <a:rPr lang="en-US" dirty="0" smtClean="0"/>
              <a:t>Wait! There’s more!</a:t>
            </a:r>
            <a:endParaRPr lang="en-US" dirty="0"/>
          </a:p>
        </p:txBody>
      </p:sp>
      <p:sp>
        <p:nvSpPr>
          <p:cNvPr id="3" name="Text Placeholder 2"/>
          <p:cNvSpPr>
            <a:spLocks noGrp="1"/>
          </p:cNvSpPr>
          <p:nvPr>
            <p:ph type="body" idx="1"/>
          </p:nvPr>
        </p:nvSpPr>
        <p:spPr>
          <a:xfrm>
            <a:off x="623888" y="1736540"/>
            <a:ext cx="7886700" cy="3427728"/>
          </a:xfrm>
        </p:spPr>
        <p:txBody>
          <a:bodyPr>
            <a:normAutofit/>
          </a:bodyPr>
          <a:lstStyle/>
          <a:p>
            <a:r>
              <a:rPr lang="en-US" b="1" dirty="0"/>
              <a:t>Pre-opening tours</a:t>
            </a:r>
          </a:p>
          <a:p>
            <a:r>
              <a:rPr lang="en-US" b="1" dirty="0"/>
              <a:t>Equipment Fairs </a:t>
            </a:r>
          </a:p>
          <a:p>
            <a:r>
              <a:rPr lang="en-US" b="1" dirty="0"/>
              <a:t>Resource </a:t>
            </a:r>
            <a:r>
              <a:rPr lang="en-US" b="1" dirty="0" smtClean="0"/>
              <a:t>people</a:t>
            </a:r>
            <a:r>
              <a:rPr lang="en-US" dirty="0" smtClean="0"/>
              <a:t/>
            </a:r>
            <a:br>
              <a:rPr lang="en-US" dirty="0" smtClean="0"/>
            </a:br>
            <a:r>
              <a:rPr lang="en-US" dirty="0" smtClean="0"/>
              <a:t>Facility </a:t>
            </a:r>
            <a:r>
              <a:rPr lang="en-US" dirty="0"/>
              <a:t>Specialists and Move Captains</a:t>
            </a:r>
          </a:p>
          <a:p>
            <a:r>
              <a:rPr lang="en-US" b="1" dirty="0" smtClean="0"/>
              <a:t>Communications</a:t>
            </a:r>
            <a:br>
              <a:rPr lang="en-US" b="1" dirty="0" smtClean="0"/>
            </a:br>
            <a:r>
              <a:rPr lang="en-US" dirty="0" smtClean="0"/>
              <a:t>more </a:t>
            </a:r>
            <a:r>
              <a:rPr lang="en-US" dirty="0"/>
              <a:t>coming: use the CPMC intranet as your key source</a:t>
            </a:r>
            <a:endParaRPr lang="en-US" dirty="0"/>
          </a:p>
        </p:txBody>
      </p:sp>
    </p:spTree>
    <p:extLst>
      <p:ext uri="{BB962C8B-B14F-4D97-AF65-F5344CB8AC3E}">
        <p14:creationId xmlns:p14="http://schemas.microsoft.com/office/powerpoint/2010/main" val="12892543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442399">
            <a:off x="2928886" y="1934428"/>
            <a:ext cx="3438628" cy="2257199"/>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678755">
            <a:off x="6220319" y="1440841"/>
            <a:ext cx="2650998" cy="2593575"/>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940012">
            <a:off x="-109556" y="1019300"/>
            <a:ext cx="3481861" cy="2507346"/>
          </a:xfrm>
          <a:prstGeom prst="rect">
            <a:avLst/>
          </a:prstGeom>
        </p:spPr>
      </p:pic>
      <p:sp>
        <p:nvSpPr>
          <p:cNvPr id="7" name="TextBox 6"/>
          <p:cNvSpPr txBox="1"/>
          <p:nvPr/>
        </p:nvSpPr>
        <p:spPr>
          <a:xfrm>
            <a:off x="2286000" y="11334"/>
            <a:ext cx="23622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Performance</a:t>
            </a:r>
            <a:endParaRPr lang="en-US" sz="2800" dirty="0">
              <a:solidFill>
                <a:srgbClr val="93CFD9"/>
              </a:solidFill>
              <a:latin typeface="Arial" pitchFamily="34" charset="0"/>
              <a:cs typeface="Arial" pitchFamily="34" charset="0"/>
            </a:endParaRPr>
          </a:p>
        </p:txBody>
      </p:sp>
      <p:sp>
        <p:nvSpPr>
          <p:cNvPr id="8" name="TextBox 7"/>
          <p:cNvSpPr txBox="1"/>
          <p:nvPr/>
        </p:nvSpPr>
        <p:spPr>
          <a:xfrm>
            <a:off x="6934200" y="11334"/>
            <a:ext cx="22098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Community</a:t>
            </a:r>
            <a:endParaRPr lang="en-US" sz="2800" dirty="0">
              <a:solidFill>
                <a:srgbClr val="93CFD9"/>
              </a:solidFill>
              <a:latin typeface="Arial" pitchFamily="34" charset="0"/>
              <a:cs typeface="Arial" pitchFamily="34" charset="0"/>
            </a:endParaRPr>
          </a:p>
        </p:txBody>
      </p:sp>
      <p:sp>
        <p:nvSpPr>
          <p:cNvPr id="9" name="TextBox 8"/>
          <p:cNvSpPr txBox="1"/>
          <p:nvPr/>
        </p:nvSpPr>
        <p:spPr>
          <a:xfrm>
            <a:off x="533400" y="11334"/>
            <a:ext cx="22098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Care</a:t>
            </a:r>
            <a:endParaRPr lang="en-US" sz="2800" dirty="0">
              <a:solidFill>
                <a:srgbClr val="93CFD9"/>
              </a:solidFill>
              <a:latin typeface="Arial" pitchFamily="34" charset="0"/>
              <a:cs typeface="Arial" pitchFamily="34" charset="0"/>
            </a:endParaRPr>
          </a:p>
        </p:txBody>
      </p:sp>
      <p:sp>
        <p:nvSpPr>
          <p:cNvPr id="10" name="TextBox 9"/>
          <p:cNvSpPr txBox="1"/>
          <p:nvPr/>
        </p:nvSpPr>
        <p:spPr>
          <a:xfrm>
            <a:off x="5181601" y="11334"/>
            <a:ext cx="685801"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Me</a:t>
            </a:r>
            <a:endParaRPr lang="en-US" sz="2800" dirty="0">
              <a:solidFill>
                <a:srgbClr val="93CFD9"/>
              </a:solidFill>
              <a:latin typeface="Arial" pitchFamily="34" charset="0"/>
              <a:cs typeface="Arial" pitchFamily="34" charset="0"/>
            </a:endParaRPr>
          </a:p>
        </p:txBody>
      </p:sp>
      <p:cxnSp>
        <p:nvCxnSpPr>
          <p:cNvPr id="12" name="Straight Connector 11" hidden="1"/>
          <p:cNvCxnSpPr/>
          <p:nvPr/>
        </p:nvCxnSpPr>
        <p:spPr>
          <a:xfrm>
            <a:off x="0" y="582054"/>
            <a:ext cx="2133600" cy="0"/>
          </a:xfrm>
          <a:prstGeom prst="line">
            <a:avLst/>
          </a:prstGeom>
          <a:ln w="57150" cmpd="sng">
            <a:solidFill>
              <a:srgbClr val="008599"/>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nodeType="withEffect">
                                  <p:stCondLst>
                                    <p:cond delay="0"/>
                                  </p:stCondLst>
                                  <p:childTnLst>
                                    <p:animClr clrSpc="rgb" dir="cw">
                                      <p:cBhvr override="childStyle">
                                        <p:cTn id="6" dur="500" fill="hold"/>
                                        <p:tgtEl>
                                          <p:spTgt spid="9">
                                            <p:txEl>
                                              <p:pRg st="0" end="0"/>
                                            </p:txEl>
                                          </p:spTgt>
                                        </p:tgtEl>
                                        <p:attrNameLst>
                                          <p:attrName>style.color</p:attrName>
                                        </p:attrNameLst>
                                      </p:cBhvr>
                                      <p:to>
                                        <a:srgbClr val="008599"/>
                                      </p:to>
                                    </p:animClr>
                                    <p:animClr clrSpc="rgb" dir="cw">
                                      <p:cBhvr>
                                        <p:cTn id="7" dur="500" fill="hold"/>
                                        <p:tgtEl>
                                          <p:spTgt spid="9">
                                            <p:txEl>
                                              <p:pRg st="0" end="0"/>
                                            </p:txEl>
                                          </p:spTgt>
                                        </p:tgtEl>
                                        <p:attrNameLst>
                                          <p:attrName>fillcolor</p:attrName>
                                        </p:attrNameLst>
                                      </p:cBhvr>
                                      <p:to>
                                        <a:srgbClr val="008599"/>
                                      </p:to>
                                    </p:animClr>
                                    <p:set>
                                      <p:cBhvr>
                                        <p:cTn id="8" dur="500" fill="hold"/>
                                        <p:tgtEl>
                                          <p:spTgt spid="9">
                                            <p:txEl>
                                              <p:pRg st="0" end="0"/>
                                            </p:txEl>
                                          </p:spTgt>
                                        </p:tgtEl>
                                        <p:attrNameLst>
                                          <p:attrName>fill.type</p:attrName>
                                        </p:attrNameLst>
                                      </p:cBhvr>
                                      <p:to>
                                        <p:strVal val="solid"/>
                                      </p:to>
                                    </p:set>
                                    <p:set>
                                      <p:cBhvr>
                                        <p:cTn id="9" dur="500" fill="hold"/>
                                        <p:tgtEl>
                                          <p:spTgt spid="9">
                                            <p:txEl>
                                              <p:pRg st="0" end="0"/>
                                            </p:txEl>
                                          </p:spTgt>
                                        </p:tgtEl>
                                        <p:attrNameLst>
                                          <p:attrName>fill.on</p:attrName>
                                        </p:attrNameLst>
                                      </p:cBhvr>
                                      <p:to>
                                        <p:strVal val="true"/>
                                      </p:to>
                                    </p:set>
                                  </p:childTnLst>
                                </p:cTn>
                              </p:par>
                              <p:par>
                                <p:cTn id="10" presetID="10" presetClass="entr" presetSubtype="0" fill="hold"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100"/>
                                        <p:tgtEl>
                                          <p:spTgt spid="5"/>
                                        </p:tgtEl>
                                      </p:cBhvr>
                                    </p:animEffect>
                                  </p:childTnLst>
                                </p:cTn>
                              </p:par>
                              <p:par>
                                <p:cTn id="13" presetID="10" presetClass="entr" presetSubtype="0" fill="hold" nodeType="withEffect">
                                  <p:stCondLst>
                                    <p:cond delay="20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200"/>
                                        <p:tgtEl>
                                          <p:spTgt spid="2"/>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Meet your Facility Specialists</a:t>
            </a:r>
            <a:endParaRPr lang="en-US" dirty="0"/>
          </a:p>
        </p:txBody>
      </p:sp>
      <p:sp>
        <p:nvSpPr>
          <p:cNvPr id="3" name="Text Placeholder 2"/>
          <p:cNvSpPr>
            <a:spLocks noGrp="1"/>
          </p:cNvSpPr>
          <p:nvPr>
            <p:ph type="body" idx="1"/>
          </p:nvPr>
        </p:nvSpPr>
        <p:spPr/>
        <p:txBody>
          <a:bodyPr/>
          <a:lstStyle/>
          <a:p>
            <a:r>
              <a:rPr lang="en-US" dirty="0" smtClean="0"/>
              <a:t>Training guides for both Mission Bernal and Van Ness</a:t>
            </a:r>
            <a:endParaRPr lang="en-US" dirty="0"/>
          </a:p>
        </p:txBody>
      </p:sp>
      <p:sp>
        <p:nvSpPr>
          <p:cNvPr id="5" name="TextBox 4"/>
          <p:cNvSpPr txBox="1"/>
          <p:nvPr/>
        </p:nvSpPr>
        <p:spPr>
          <a:xfrm>
            <a:off x="579713" y="1628963"/>
            <a:ext cx="3518951" cy="2554529"/>
          </a:xfrm>
          <a:prstGeom prst="rect">
            <a:avLst/>
          </a:prstGeom>
          <a:noFill/>
        </p:spPr>
        <p:txBody>
          <a:bodyPr wrap="square" lIns="91425" tIns="45712" rIns="91425" bIns="45712" rtlCol="0">
            <a:spAutoFit/>
          </a:bodyPr>
          <a:lstStyle/>
          <a:p>
            <a:r>
              <a:rPr lang="en-US" sz="2000" b="1" dirty="0">
                <a:solidFill>
                  <a:srgbClr val="524F50"/>
                </a:solidFill>
              </a:rPr>
              <a:t>From </a:t>
            </a:r>
            <a:r>
              <a:rPr lang="en-US" sz="2000" b="1" dirty="0" smtClean="0">
                <a:solidFill>
                  <a:srgbClr val="524F50"/>
                </a:solidFill>
              </a:rPr>
              <a:t>Pacific</a:t>
            </a:r>
            <a:endParaRPr lang="en-US" sz="2000" b="1" dirty="0">
              <a:solidFill>
                <a:srgbClr val="524F50"/>
              </a:solidFill>
            </a:endParaRPr>
          </a:p>
          <a:p>
            <a:r>
              <a:rPr lang="en-US" sz="2000" dirty="0">
                <a:solidFill>
                  <a:srgbClr val="524F50"/>
                </a:solidFill>
              </a:rPr>
              <a:t>Toni Da Costa  6 North</a:t>
            </a:r>
            <a:endParaRPr lang="en-US" sz="2000" dirty="0">
              <a:solidFill>
                <a:srgbClr val="524F50"/>
              </a:solidFill>
            </a:endParaRPr>
          </a:p>
          <a:p>
            <a:r>
              <a:rPr lang="en-US" sz="2000" dirty="0" err="1">
                <a:solidFill>
                  <a:srgbClr val="524F50"/>
                </a:solidFill>
              </a:rPr>
              <a:t>Jeane</a:t>
            </a:r>
            <a:r>
              <a:rPr lang="en-US" sz="2000" dirty="0">
                <a:solidFill>
                  <a:srgbClr val="524F50"/>
                </a:solidFill>
              </a:rPr>
              <a:t> </a:t>
            </a:r>
            <a:r>
              <a:rPr lang="en-US" sz="2000" dirty="0" err="1">
                <a:solidFill>
                  <a:srgbClr val="524F50"/>
                </a:solidFill>
              </a:rPr>
              <a:t>Schupp</a:t>
            </a:r>
            <a:r>
              <a:rPr lang="en-US" sz="2000" dirty="0">
                <a:solidFill>
                  <a:srgbClr val="524F50"/>
                </a:solidFill>
              </a:rPr>
              <a:t>, 6 </a:t>
            </a:r>
            <a:r>
              <a:rPr lang="en-US" sz="2000" dirty="0" smtClean="0">
                <a:solidFill>
                  <a:srgbClr val="524F50"/>
                </a:solidFill>
              </a:rPr>
              <a:t>North</a:t>
            </a:r>
          </a:p>
          <a:p>
            <a:r>
              <a:rPr lang="en-US" sz="2000" dirty="0" smtClean="0">
                <a:solidFill>
                  <a:srgbClr val="524F50"/>
                </a:solidFill>
              </a:rPr>
              <a:t>Meghan </a:t>
            </a:r>
            <a:r>
              <a:rPr lang="en-US" sz="2000" dirty="0">
                <a:solidFill>
                  <a:srgbClr val="524F50"/>
                </a:solidFill>
              </a:rPr>
              <a:t>Burns, 6 North</a:t>
            </a:r>
            <a:endParaRPr lang="en-US" sz="2000" dirty="0">
              <a:solidFill>
                <a:srgbClr val="524F50"/>
              </a:solidFill>
            </a:endParaRPr>
          </a:p>
          <a:p>
            <a:r>
              <a:rPr lang="en-US" sz="2000" dirty="0">
                <a:solidFill>
                  <a:srgbClr val="524F50"/>
                </a:solidFill>
              </a:rPr>
              <a:t>Vincent Weiner, 4 South</a:t>
            </a:r>
            <a:endParaRPr lang="en-US" sz="2000" dirty="0">
              <a:solidFill>
                <a:srgbClr val="524F50"/>
              </a:solidFill>
            </a:endParaRPr>
          </a:p>
          <a:p>
            <a:r>
              <a:rPr lang="en-US" sz="2000" dirty="0">
                <a:solidFill>
                  <a:srgbClr val="524F50"/>
                </a:solidFill>
              </a:rPr>
              <a:t>Barbara Jenkins, 4 North</a:t>
            </a:r>
            <a:endParaRPr lang="en-US" sz="2000" dirty="0">
              <a:solidFill>
                <a:srgbClr val="524F50"/>
              </a:solidFill>
            </a:endParaRPr>
          </a:p>
          <a:p>
            <a:r>
              <a:rPr lang="en-US" sz="2000" dirty="0">
                <a:solidFill>
                  <a:srgbClr val="524F50"/>
                </a:solidFill>
              </a:rPr>
              <a:t>Chad Ortega, MSICU</a:t>
            </a:r>
            <a:endParaRPr lang="en-US" sz="2000" dirty="0">
              <a:solidFill>
                <a:srgbClr val="524F50"/>
              </a:solidFill>
            </a:endParaRPr>
          </a:p>
          <a:p>
            <a:r>
              <a:rPr lang="en-US" sz="2000" dirty="0">
                <a:solidFill>
                  <a:srgbClr val="524F50"/>
                </a:solidFill>
              </a:rPr>
              <a:t>Dan Stone, 4 </a:t>
            </a:r>
            <a:r>
              <a:rPr lang="en-US" sz="2000" dirty="0" smtClean="0">
                <a:solidFill>
                  <a:srgbClr val="524F50"/>
                </a:solidFill>
              </a:rPr>
              <a:t>South</a:t>
            </a:r>
            <a:endParaRPr lang="en-US" sz="2000" dirty="0">
              <a:solidFill>
                <a:srgbClr val="524F50"/>
              </a:solidFill>
            </a:endParaRPr>
          </a:p>
        </p:txBody>
      </p:sp>
      <p:sp>
        <p:nvSpPr>
          <p:cNvPr id="7" name="TextBox 6"/>
          <p:cNvSpPr txBox="1"/>
          <p:nvPr/>
        </p:nvSpPr>
        <p:spPr>
          <a:xfrm>
            <a:off x="4710650" y="1628963"/>
            <a:ext cx="3400616" cy="2862306"/>
          </a:xfrm>
          <a:prstGeom prst="rect">
            <a:avLst/>
          </a:prstGeom>
          <a:noFill/>
        </p:spPr>
        <p:txBody>
          <a:bodyPr wrap="square" lIns="91425" tIns="45712" rIns="91425" bIns="45712" rtlCol="0">
            <a:spAutoFit/>
          </a:bodyPr>
          <a:lstStyle/>
          <a:p>
            <a:r>
              <a:rPr lang="en-US" sz="2000" b="1" dirty="0">
                <a:solidFill>
                  <a:srgbClr val="524F50"/>
                </a:solidFill>
              </a:rPr>
              <a:t>From </a:t>
            </a:r>
            <a:r>
              <a:rPr lang="en-US" sz="2000" b="1" dirty="0" smtClean="0">
                <a:solidFill>
                  <a:srgbClr val="524F50"/>
                </a:solidFill>
              </a:rPr>
              <a:t>Cal</a:t>
            </a:r>
            <a:endParaRPr lang="en-US" sz="2000" b="1" dirty="0">
              <a:solidFill>
                <a:srgbClr val="524F50"/>
              </a:solidFill>
            </a:endParaRPr>
          </a:p>
          <a:p>
            <a:r>
              <a:rPr lang="en-US" sz="2000" dirty="0">
                <a:solidFill>
                  <a:srgbClr val="524F50"/>
                </a:solidFill>
              </a:rPr>
              <a:t>Maria </a:t>
            </a:r>
            <a:r>
              <a:rPr lang="en-US" sz="2000" dirty="0" err="1">
                <a:solidFill>
                  <a:srgbClr val="524F50"/>
                </a:solidFill>
              </a:rPr>
              <a:t>Sassin</a:t>
            </a:r>
            <a:r>
              <a:rPr lang="en-US" sz="2000" dirty="0">
                <a:solidFill>
                  <a:srgbClr val="524F50"/>
                </a:solidFill>
              </a:rPr>
              <a:t>, PICU</a:t>
            </a:r>
            <a:endParaRPr lang="en-US" sz="2000" dirty="0">
              <a:solidFill>
                <a:srgbClr val="524F50"/>
              </a:solidFill>
            </a:endParaRPr>
          </a:p>
          <a:p>
            <a:r>
              <a:rPr lang="en-US" sz="2000" dirty="0">
                <a:solidFill>
                  <a:srgbClr val="524F50"/>
                </a:solidFill>
              </a:rPr>
              <a:t>Margaret </a:t>
            </a:r>
            <a:r>
              <a:rPr lang="en-US" sz="2000" dirty="0" err="1">
                <a:solidFill>
                  <a:srgbClr val="524F50"/>
                </a:solidFill>
              </a:rPr>
              <a:t>Runge</a:t>
            </a:r>
            <a:r>
              <a:rPr lang="en-US" sz="2000" dirty="0">
                <a:solidFill>
                  <a:srgbClr val="524F50"/>
                </a:solidFill>
              </a:rPr>
              <a:t>, PICU</a:t>
            </a:r>
            <a:endParaRPr lang="en-US" sz="2000" dirty="0">
              <a:solidFill>
                <a:srgbClr val="524F50"/>
              </a:solidFill>
            </a:endParaRPr>
          </a:p>
          <a:p>
            <a:r>
              <a:rPr lang="en-US" sz="2000" dirty="0">
                <a:solidFill>
                  <a:srgbClr val="524F50"/>
                </a:solidFill>
              </a:rPr>
              <a:t>Darcy </a:t>
            </a:r>
            <a:r>
              <a:rPr lang="en-US" sz="2000" dirty="0" err="1">
                <a:solidFill>
                  <a:srgbClr val="524F50"/>
                </a:solidFill>
              </a:rPr>
              <a:t>Mercord</a:t>
            </a:r>
            <a:r>
              <a:rPr lang="en-US" sz="2000" dirty="0">
                <a:solidFill>
                  <a:srgbClr val="524F50"/>
                </a:solidFill>
              </a:rPr>
              <a:t>, ED</a:t>
            </a:r>
            <a:endParaRPr lang="en-US" sz="2000" dirty="0">
              <a:solidFill>
                <a:srgbClr val="524F50"/>
              </a:solidFill>
            </a:endParaRPr>
          </a:p>
          <a:p>
            <a:r>
              <a:rPr lang="en-US" sz="2000" dirty="0">
                <a:solidFill>
                  <a:srgbClr val="524F50"/>
                </a:solidFill>
              </a:rPr>
              <a:t/>
            </a:r>
            <a:br>
              <a:rPr lang="en-US" sz="2000" dirty="0">
                <a:solidFill>
                  <a:srgbClr val="524F50"/>
                </a:solidFill>
              </a:rPr>
            </a:br>
            <a:r>
              <a:rPr lang="en-US" sz="2000" b="1" dirty="0" smtClean="0">
                <a:solidFill>
                  <a:srgbClr val="524F50"/>
                </a:solidFill>
              </a:rPr>
              <a:t>From St Luke’s</a:t>
            </a:r>
          </a:p>
          <a:p>
            <a:r>
              <a:rPr lang="en-US" sz="2000" dirty="0" err="1">
                <a:solidFill>
                  <a:srgbClr val="524F50"/>
                </a:solidFill>
              </a:rPr>
              <a:t>Maioni</a:t>
            </a:r>
            <a:r>
              <a:rPr lang="en-US" sz="2000" dirty="0">
                <a:solidFill>
                  <a:srgbClr val="524F50"/>
                </a:solidFill>
              </a:rPr>
              <a:t> </a:t>
            </a:r>
            <a:r>
              <a:rPr lang="en-US" sz="2000" dirty="0" err="1">
                <a:solidFill>
                  <a:srgbClr val="524F50"/>
                </a:solidFill>
              </a:rPr>
              <a:t>Alvero</a:t>
            </a:r>
            <a:r>
              <a:rPr lang="en-US" sz="2000" dirty="0">
                <a:solidFill>
                  <a:srgbClr val="524F50"/>
                </a:solidFill>
              </a:rPr>
              <a:t>-Wilkes, ED</a:t>
            </a:r>
          </a:p>
          <a:p>
            <a:r>
              <a:rPr lang="en-US" sz="2000" dirty="0">
                <a:solidFill>
                  <a:srgbClr val="524F50"/>
                </a:solidFill>
              </a:rPr>
              <a:t/>
            </a:r>
            <a:br>
              <a:rPr lang="en-US" sz="2000" dirty="0">
                <a:solidFill>
                  <a:srgbClr val="524F50"/>
                </a:solidFill>
              </a:rPr>
            </a:br>
            <a:endParaRPr lang="en-US" sz="2000" dirty="0">
              <a:solidFill>
                <a:srgbClr val="524F50"/>
              </a:solidFill>
            </a:endParaRPr>
          </a:p>
        </p:txBody>
      </p:sp>
    </p:spTree>
    <p:extLst>
      <p:ext uri="{BB962C8B-B14F-4D97-AF65-F5344CB8AC3E}">
        <p14:creationId xmlns:p14="http://schemas.microsoft.com/office/powerpoint/2010/main" val="288595158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 and Celebrations</a:t>
            </a:r>
            <a:endParaRPr lang="en-US" dirty="0"/>
          </a:p>
        </p:txBody>
      </p:sp>
      <p:sp>
        <p:nvSpPr>
          <p:cNvPr id="4" name="Text Placeholder 3"/>
          <p:cNvSpPr>
            <a:spLocks noGrp="1"/>
          </p:cNvSpPr>
          <p:nvPr>
            <p:ph type="body" idx="1"/>
          </p:nvPr>
        </p:nvSpPr>
        <p:spPr>
          <a:xfrm>
            <a:off x="623888" y="925146"/>
            <a:ext cx="7886700" cy="2829273"/>
          </a:xfrm>
        </p:spPr>
        <p:txBody>
          <a:bodyPr>
            <a:normAutofit/>
          </a:bodyPr>
          <a:lstStyle/>
          <a:p>
            <a:r>
              <a:rPr lang="en-US" b="1" dirty="0"/>
              <a:t>August 5: </a:t>
            </a:r>
            <a:r>
              <a:rPr lang="en-US" dirty="0"/>
              <a:t> Mission Bernal Open House (staff, physicians, community)</a:t>
            </a:r>
          </a:p>
          <a:p>
            <a:r>
              <a:rPr lang="en-US" b="1" dirty="0"/>
              <a:t>August 17: </a:t>
            </a:r>
            <a:r>
              <a:rPr lang="en-US" dirty="0"/>
              <a:t>“Goodbye to </a:t>
            </a:r>
            <a:r>
              <a:rPr lang="en-US" dirty="0" err="1"/>
              <a:t>St.Luke’s</a:t>
            </a:r>
            <a:r>
              <a:rPr lang="en-US" dirty="0"/>
              <a:t>” staff event</a:t>
            </a:r>
          </a:p>
          <a:p>
            <a:r>
              <a:rPr lang="en-US" b="1" dirty="0">
                <a:solidFill>
                  <a:srgbClr val="FF0000"/>
                </a:solidFill>
              </a:rPr>
              <a:t>August 24: </a:t>
            </a:r>
            <a:r>
              <a:rPr lang="en-US" dirty="0">
                <a:solidFill>
                  <a:srgbClr val="FF0000"/>
                </a:solidFill>
              </a:rPr>
              <a:t> Mission Bernal Dedication Event   FIRM DATE?</a:t>
            </a:r>
          </a:p>
          <a:p>
            <a:r>
              <a:rPr lang="en-US" b="1" dirty="0"/>
              <a:t>February 2019: </a:t>
            </a:r>
            <a:r>
              <a:rPr lang="en-US" dirty="0"/>
              <a:t> “Goodbye to Cal and Pac” staff events</a:t>
            </a:r>
          </a:p>
          <a:p>
            <a:r>
              <a:rPr lang="en-US" b="1" dirty="0"/>
              <a:t>March 2019: </a:t>
            </a:r>
            <a:r>
              <a:rPr lang="en-US" dirty="0"/>
              <a:t>Van Ness Open House &amp; Dedication </a:t>
            </a:r>
            <a:r>
              <a:rPr lang="en-US" dirty="0" smtClean="0"/>
              <a:t>Event</a:t>
            </a:r>
          </a:p>
        </p:txBody>
      </p:sp>
    </p:spTree>
    <p:extLst>
      <p:ext uri="{BB962C8B-B14F-4D97-AF65-F5344CB8AC3E}">
        <p14:creationId xmlns:p14="http://schemas.microsoft.com/office/powerpoint/2010/main" val="133854985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177313" y="-118333"/>
            <a:ext cx="4313872" cy="1086521"/>
          </a:xfrm>
        </p:spPr>
        <p:txBody>
          <a:bodyPr/>
          <a:lstStyle/>
          <a:p>
            <a:r>
              <a:rPr lang="en-US" dirty="0" smtClean="0"/>
              <a:t>CPMC Yearbook</a:t>
            </a:r>
            <a:endParaRPr lang="en-US"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60793">
            <a:off x="3781878" y="1142285"/>
            <a:ext cx="5205462" cy="336824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80" y="193638"/>
            <a:ext cx="3645131" cy="4717228"/>
          </a:xfrm>
          <a:prstGeom prst="rect">
            <a:avLst/>
          </a:prstGeom>
        </p:spPr>
      </p:pic>
    </p:spTree>
    <p:extLst>
      <p:ext uri="{BB962C8B-B14F-4D97-AF65-F5344CB8AC3E}">
        <p14:creationId xmlns:p14="http://schemas.microsoft.com/office/powerpoint/2010/main" val="255024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5-Point Star 16"/>
          <p:cNvSpPr/>
          <p:nvPr/>
        </p:nvSpPr>
        <p:spPr>
          <a:xfrm rot="20917018">
            <a:off x="-377130" y="1541259"/>
            <a:ext cx="3217370" cy="3217370"/>
          </a:xfrm>
          <a:prstGeom prst="star5">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lowchart: Process 1"/>
          <p:cNvSpPr/>
          <p:nvPr/>
        </p:nvSpPr>
        <p:spPr>
          <a:xfrm>
            <a:off x="381000" y="222637"/>
            <a:ext cx="7010400" cy="4787513"/>
          </a:xfrm>
          <a:prstGeom prst="flowChartProcess">
            <a:avLst/>
          </a:prstGeom>
          <a:gradFill>
            <a:gsLst>
              <a:gs pos="0">
                <a:srgbClr val="88A9D2">
                  <a:alpha val="79000"/>
                </a:srgbClr>
              </a:gs>
              <a:gs pos="46000">
                <a:srgbClr val="5887C0">
                  <a:alpha val="87000"/>
                </a:srgbClr>
              </a:gs>
              <a:gs pos="100000">
                <a:srgbClr val="233C5B"/>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33400" y="303238"/>
            <a:ext cx="5638800" cy="535531"/>
          </a:xfrm>
          <a:prstGeom prst="rect">
            <a:avLst/>
          </a:prstGeom>
          <a:noFill/>
        </p:spPr>
        <p:txBody>
          <a:bodyPr wrap="square" rtlCol="0">
            <a:spAutoFit/>
          </a:bodyPr>
          <a:lstStyle/>
          <a:p>
            <a:pPr>
              <a:lnSpc>
                <a:spcPct val="80000"/>
              </a:lnSpc>
            </a:pPr>
            <a:r>
              <a:rPr lang="en-US" sz="3600" dirty="0" err="1">
                <a:solidFill>
                  <a:schemeClr val="bg1"/>
                </a:solidFill>
                <a:latin typeface="Minion Pro"/>
              </a:rPr>
              <a:t>Dawit</a:t>
            </a:r>
            <a:r>
              <a:rPr lang="en-US" sz="3600" dirty="0">
                <a:solidFill>
                  <a:schemeClr val="bg1"/>
                </a:solidFill>
                <a:latin typeface="Minion Pro"/>
              </a:rPr>
              <a:t> </a:t>
            </a:r>
            <a:r>
              <a:rPr lang="en-US" sz="3600" dirty="0" err="1">
                <a:solidFill>
                  <a:schemeClr val="bg1"/>
                </a:solidFill>
                <a:latin typeface="Minion Pro"/>
              </a:rPr>
              <a:t>Asmelash</a:t>
            </a:r>
            <a:endParaRPr lang="en-US" sz="3600" dirty="0">
              <a:solidFill>
                <a:schemeClr val="bg1"/>
              </a:solidFill>
              <a:latin typeface="Minion Pro"/>
            </a:endParaRPr>
          </a:p>
        </p:txBody>
      </p:sp>
      <p:sp>
        <p:nvSpPr>
          <p:cNvPr id="14" name="5-Point Star 13"/>
          <p:cNvSpPr/>
          <p:nvPr/>
        </p:nvSpPr>
        <p:spPr>
          <a:xfrm rot="818782">
            <a:off x="7041993" y="-131446"/>
            <a:ext cx="2575667" cy="2575667"/>
          </a:xfrm>
          <a:prstGeom prst="star5">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33400" y="1040548"/>
            <a:ext cx="3200400" cy="707886"/>
          </a:xfrm>
          <a:prstGeom prst="rect">
            <a:avLst/>
          </a:prstGeom>
          <a:noFill/>
        </p:spPr>
        <p:txBody>
          <a:bodyPr wrap="square" rtlCol="0">
            <a:spAutoFit/>
          </a:bodyPr>
          <a:lstStyle/>
          <a:p>
            <a:r>
              <a:rPr lang="en-US" sz="2400" dirty="0" smtClean="0">
                <a:solidFill>
                  <a:schemeClr val="bg1"/>
                </a:solidFill>
                <a:latin typeface="Arial" pitchFamily="34" charset="0"/>
                <a:cs typeface="Arial" pitchFamily="34" charset="0"/>
              </a:rPr>
              <a:t>G.I. Tech</a:t>
            </a:r>
          </a:p>
          <a:p>
            <a:r>
              <a:rPr lang="en-US" dirty="0" smtClean="0">
                <a:solidFill>
                  <a:schemeClr val="bg1"/>
                </a:solidFill>
                <a:latin typeface="Arial" pitchFamily="34" charset="0"/>
                <a:cs typeface="Arial" pitchFamily="34" charset="0"/>
              </a:rPr>
              <a:t>Pac Campus</a:t>
            </a:r>
          </a:p>
        </p:txBody>
      </p:sp>
      <p:pic>
        <p:nvPicPr>
          <p:cNvPr id="20" name="Picture 19"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712" y="750969"/>
            <a:ext cx="3972477" cy="4206854"/>
          </a:xfrm>
          <a:prstGeom prst="rect">
            <a:avLst/>
          </a:prstGeom>
        </p:spPr>
      </p:pic>
      <p:sp>
        <p:nvSpPr>
          <p:cNvPr id="15" name="5-Point Star 14"/>
          <p:cNvSpPr/>
          <p:nvPr/>
        </p:nvSpPr>
        <p:spPr>
          <a:xfrm rot="20695130">
            <a:off x="2292842" y="2486158"/>
            <a:ext cx="1603690" cy="1603690"/>
          </a:xfrm>
          <a:prstGeom prst="star5">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hidden="1"/>
          <p:cNvSpPr txBox="1"/>
          <p:nvPr/>
        </p:nvSpPr>
        <p:spPr>
          <a:xfrm>
            <a:off x="1444749" y="958975"/>
            <a:ext cx="5638800" cy="1421928"/>
          </a:xfrm>
          <a:prstGeom prst="rect">
            <a:avLst/>
          </a:prstGeom>
          <a:noFill/>
        </p:spPr>
        <p:txBody>
          <a:bodyPr wrap="square" rtlCol="0">
            <a:spAutoFit/>
          </a:bodyPr>
          <a:lstStyle/>
          <a:p>
            <a:pPr>
              <a:lnSpc>
                <a:spcPct val="80000"/>
              </a:lnSpc>
            </a:pPr>
            <a:r>
              <a:rPr lang="en-US" sz="3600" b="1" dirty="0" smtClean="0">
                <a:solidFill>
                  <a:schemeClr val="bg1"/>
                </a:solidFill>
                <a:effectLst>
                  <a:outerShdw blurRad="38100" dist="38100" dir="2700000" algn="tl">
                    <a:srgbClr val="000000">
                      <a:alpha val="43137"/>
                    </a:srgbClr>
                  </a:outerShdw>
                </a:effectLst>
                <a:latin typeface="+mj-lt"/>
              </a:rPr>
              <a:t>And now, we want to take this time to recognize one of our own…</a:t>
            </a:r>
            <a:endParaRPr lang="en-US" sz="3600" b="1" dirty="0" smtClean="0">
              <a:solidFill>
                <a:srgbClr val="FFFF00"/>
              </a:solidFill>
              <a:effectLst>
                <a:outerShdw blurRad="38100" dist="38100" dir="2700000" algn="tl">
                  <a:srgbClr val="000000">
                    <a:alpha val="43137"/>
                  </a:srgbClr>
                </a:outerShdw>
              </a:effectLst>
              <a:latin typeface="+mj-lt"/>
            </a:endParaRPr>
          </a:p>
        </p:txBody>
      </p:sp>
      <p:sp>
        <p:nvSpPr>
          <p:cNvPr id="10" name="And Now..."/>
          <p:cNvSpPr txBox="1"/>
          <p:nvPr/>
        </p:nvSpPr>
        <p:spPr>
          <a:xfrm>
            <a:off x="1444749" y="669677"/>
            <a:ext cx="5638800" cy="1449628"/>
          </a:xfrm>
          <a:prstGeom prst="rect">
            <a:avLst/>
          </a:prstGeom>
          <a:noFill/>
        </p:spPr>
        <p:txBody>
          <a:bodyPr wrap="square" rtlCol="0">
            <a:spAutoFit/>
          </a:bodyPr>
          <a:lstStyle/>
          <a:p>
            <a:pPr>
              <a:lnSpc>
                <a:spcPct val="80000"/>
              </a:lnSpc>
            </a:pPr>
            <a:r>
              <a:rPr lang="en-US" sz="3600" b="1" dirty="0" smtClean="0">
                <a:solidFill>
                  <a:schemeClr val="bg1"/>
                </a:solidFill>
                <a:effectLst>
                  <a:outerShdw blurRad="38100" dist="38100" dir="2700000" algn="tl">
                    <a:srgbClr val="000000">
                      <a:alpha val="43137"/>
                    </a:srgbClr>
                  </a:outerShdw>
                </a:effectLst>
                <a:latin typeface="+mj-lt"/>
              </a:rPr>
              <a:t>And now let’s take a moment to recognize one of our star employees…</a:t>
            </a:r>
            <a:endParaRPr lang="en-US" sz="3600" b="1" dirty="0" smtClean="0">
              <a:solidFill>
                <a:srgbClr val="FFFF00"/>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264913502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grpId="0" nodeType="click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0-ppt_w/2"/>
                                          </p:val>
                                        </p:tav>
                                      </p:tavLst>
                                    </p:anim>
                                    <p:anim calcmode="lin" valueType="num">
                                      <p:cBhvr additive="base">
                                        <p:cTn id="7" dur="500"/>
                                        <p:tgtEl>
                                          <p:spTgt spid="10"/>
                                        </p:tgtEl>
                                        <p:attrNameLst>
                                          <p:attrName>ppt_y</p:attrName>
                                        </p:attrNameLst>
                                      </p:cBhvr>
                                      <p:tavLst>
                                        <p:tav tm="0">
                                          <p:val>
                                            <p:strVal val="ppt_y"/>
                                          </p:val>
                                        </p:tav>
                                        <p:tav tm="100000">
                                          <p:val>
                                            <p:strVal val="ppt_y"/>
                                          </p:val>
                                        </p:tav>
                                      </p:tavLst>
                                    </p:anim>
                                    <p:set>
                                      <p:cBhvr>
                                        <p:cTn id="8" dur="1" fill="hold">
                                          <p:stCondLst>
                                            <p:cond delay="499"/>
                                          </p:stCondLst>
                                        </p:cTn>
                                        <p:tgtEl>
                                          <p:spTgt spid="10"/>
                                        </p:tgtEl>
                                        <p:attrNameLst>
                                          <p:attrName>style.visibility</p:attrName>
                                        </p:attrNameLst>
                                      </p:cBhvr>
                                      <p:to>
                                        <p:strVal val="hidden"/>
                                      </p:to>
                                    </p:set>
                                  </p:childTnLst>
                                </p:cTn>
                              </p:par>
                              <p:par>
                                <p:cTn id="9" presetID="6" presetClass="emph" presetSubtype="0" decel="100000" fill="hold" grpId="0" nodeType="withEffect">
                                  <p:stCondLst>
                                    <p:cond delay="0"/>
                                  </p:stCondLst>
                                  <p:childTnLst>
                                    <p:animScale>
                                      <p:cBhvr>
                                        <p:cTn id="10" dur="2200" fill="hold"/>
                                        <p:tgtEl>
                                          <p:spTgt spid="17"/>
                                        </p:tgtEl>
                                      </p:cBhvr>
                                      <p:by x="120000" y="120000"/>
                                    </p:animScale>
                                  </p:childTnLst>
                                </p:cTn>
                              </p:par>
                              <p:par>
                                <p:cTn id="11" presetID="6" presetClass="emph" presetSubtype="0" decel="100000" fill="hold" grpId="0" nodeType="withEffect">
                                  <p:stCondLst>
                                    <p:cond delay="0"/>
                                  </p:stCondLst>
                                  <p:childTnLst>
                                    <p:animScale>
                                      <p:cBhvr>
                                        <p:cTn id="12" dur="2900" fill="hold"/>
                                        <p:tgtEl>
                                          <p:spTgt spid="15"/>
                                        </p:tgtEl>
                                      </p:cBhvr>
                                      <p:by x="110000" y="110000"/>
                                    </p:animScale>
                                  </p:childTnLst>
                                </p:cTn>
                              </p:par>
                            </p:childTnLst>
                          </p:cTn>
                        </p:par>
                      </p:childTnLst>
                    </p:cTn>
                  </p:par>
                  <p:par>
                    <p:cTn id="13" fill="hold">
                      <p:stCondLst>
                        <p:cond delay="indefinite"/>
                      </p:stCondLst>
                      <p:childTnLst>
                        <p:par>
                          <p:cTn id="14" fill="hold">
                            <p:stCondLst>
                              <p:cond delay="0"/>
                            </p:stCondLst>
                            <p:childTnLst>
                              <p:par>
                                <p:cTn id="15" presetID="2" presetClass="exit" presetSubtype="8" accel="64000" decel="36000" fill="hold" grpId="0" nodeType="clickEffect">
                                  <p:stCondLst>
                                    <p:cond delay="0"/>
                                  </p:stCondLst>
                                  <p:childTnLst>
                                    <p:anim calcmode="lin" valueType="num">
                                      <p:cBhvr additive="base">
                                        <p:cTn id="16" dur="1500"/>
                                        <p:tgtEl>
                                          <p:spTgt spid="18">
                                            <p:txEl>
                                              <p:pRg st="0" end="0"/>
                                            </p:txEl>
                                          </p:spTgt>
                                        </p:tgtEl>
                                        <p:attrNameLst>
                                          <p:attrName>ppt_x</p:attrName>
                                        </p:attrNameLst>
                                      </p:cBhvr>
                                      <p:tavLst>
                                        <p:tav tm="0">
                                          <p:val>
                                            <p:strVal val="ppt_x"/>
                                          </p:val>
                                        </p:tav>
                                        <p:tav tm="100000">
                                          <p:val>
                                            <p:strVal val="0-ppt_w/2"/>
                                          </p:val>
                                        </p:tav>
                                      </p:tavLst>
                                    </p:anim>
                                    <p:anim calcmode="lin" valueType="num">
                                      <p:cBhvr additive="base">
                                        <p:cTn id="17" dur="1500"/>
                                        <p:tgtEl>
                                          <p:spTgt spid="18">
                                            <p:txEl>
                                              <p:pRg st="0" end="0"/>
                                            </p:txEl>
                                          </p:spTgt>
                                        </p:tgtEl>
                                        <p:attrNameLst>
                                          <p:attrName>ppt_y</p:attrName>
                                        </p:attrNameLst>
                                      </p:cBhvr>
                                      <p:tavLst>
                                        <p:tav tm="0">
                                          <p:val>
                                            <p:strVal val="ppt_y"/>
                                          </p:val>
                                        </p:tav>
                                        <p:tav tm="100000">
                                          <p:val>
                                            <p:strVal val="ppt_y"/>
                                          </p:val>
                                        </p:tav>
                                      </p:tavLst>
                                    </p:anim>
                                    <p:set>
                                      <p:cBhvr>
                                        <p:cTn id="18" dur="1" fill="hold">
                                          <p:stCondLst>
                                            <p:cond delay="1499"/>
                                          </p:stCondLst>
                                        </p:cTn>
                                        <p:tgtEl>
                                          <p:spTgt spid="18">
                                            <p:txEl>
                                              <p:pRg st="0" end="0"/>
                                            </p:txEl>
                                          </p:spTgt>
                                        </p:tgtEl>
                                        <p:attrNameLst>
                                          <p:attrName>style.visibility</p:attrName>
                                        </p:attrNameLst>
                                      </p:cBhvr>
                                      <p:to>
                                        <p:strVal val="hidden"/>
                                      </p:to>
                                    </p:set>
                                  </p:childTnLst>
                                </p:cTn>
                              </p:par>
                              <p:par>
                                <p:cTn id="19" presetID="2" presetClass="entr" presetSubtype="2" decel="10000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1000" fill="hold"/>
                                        <p:tgtEl>
                                          <p:spTgt spid="16"/>
                                        </p:tgtEl>
                                        <p:attrNameLst>
                                          <p:attrName>ppt_x</p:attrName>
                                        </p:attrNameLst>
                                      </p:cBhvr>
                                      <p:tavLst>
                                        <p:tav tm="0">
                                          <p:val>
                                            <p:strVal val="1+#ppt_w/2"/>
                                          </p:val>
                                        </p:tav>
                                        <p:tav tm="100000">
                                          <p:val>
                                            <p:strVal val="#ppt_x"/>
                                          </p:val>
                                        </p:tav>
                                      </p:tavLst>
                                    </p:anim>
                                    <p:anim calcmode="lin" valueType="num">
                                      <p:cBhvr additive="base">
                                        <p:cTn id="22" dur="1000" fill="hold"/>
                                        <p:tgtEl>
                                          <p:spTgt spid="16"/>
                                        </p:tgtEl>
                                        <p:attrNameLst>
                                          <p:attrName>ppt_y</p:attrName>
                                        </p:attrNameLst>
                                      </p:cBhvr>
                                      <p:tavLst>
                                        <p:tav tm="0">
                                          <p:val>
                                            <p:strVal val="#ppt_y"/>
                                          </p:val>
                                        </p:tav>
                                        <p:tav tm="100000">
                                          <p:val>
                                            <p:strVal val="#ppt_y"/>
                                          </p:val>
                                        </p:tav>
                                      </p:tavLst>
                                    </p:anim>
                                  </p:childTnLst>
                                </p:cTn>
                              </p:par>
                              <p:par>
                                <p:cTn id="23" presetID="2" presetClass="entr" presetSubtype="2" decel="100000" fill="hold" grpId="0" nodeType="withEffect">
                                  <p:stCondLst>
                                    <p:cond delay="20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1200" fill="hold"/>
                                        <p:tgtEl>
                                          <p:spTgt spid="13"/>
                                        </p:tgtEl>
                                        <p:attrNameLst>
                                          <p:attrName>ppt_x</p:attrName>
                                        </p:attrNameLst>
                                      </p:cBhvr>
                                      <p:tavLst>
                                        <p:tav tm="0">
                                          <p:val>
                                            <p:strVal val="1+#ppt_w/2"/>
                                          </p:val>
                                        </p:tav>
                                        <p:tav tm="100000">
                                          <p:val>
                                            <p:strVal val="#ppt_x"/>
                                          </p:val>
                                        </p:tav>
                                      </p:tavLst>
                                    </p:anim>
                                    <p:anim calcmode="lin" valueType="num">
                                      <p:cBhvr additive="base">
                                        <p:cTn id="26" dur="1200" fill="hold"/>
                                        <p:tgtEl>
                                          <p:spTgt spid="13"/>
                                        </p:tgtEl>
                                        <p:attrNameLst>
                                          <p:attrName>ppt_y</p:attrName>
                                        </p:attrNameLst>
                                      </p:cBhvr>
                                      <p:tavLst>
                                        <p:tav tm="0">
                                          <p:val>
                                            <p:strVal val="#ppt_y"/>
                                          </p:val>
                                        </p:tav>
                                        <p:tav tm="100000">
                                          <p:val>
                                            <p:strVal val="#ppt_y"/>
                                          </p:val>
                                        </p:tav>
                                      </p:tavLst>
                                    </p:anim>
                                  </p:childTnLst>
                                </p:cTn>
                              </p:par>
                              <p:par>
                                <p:cTn id="27" presetID="2" presetClass="entr" presetSubtype="2" decel="90000" fill="hold" nodeType="withEffect">
                                  <p:stCondLst>
                                    <p:cond delay="120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700" fill="hold"/>
                                        <p:tgtEl>
                                          <p:spTgt spid="20"/>
                                        </p:tgtEl>
                                        <p:attrNameLst>
                                          <p:attrName>ppt_x</p:attrName>
                                        </p:attrNameLst>
                                      </p:cBhvr>
                                      <p:tavLst>
                                        <p:tav tm="0">
                                          <p:val>
                                            <p:strVal val="1+#ppt_w/2"/>
                                          </p:val>
                                        </p:tav>
                                        <p:tav tm="100000">
                                          <p:val>
                                            <p:strVal val="#ppt_x"/>
                                          </p:val>
                                        </p:tav>
                                      </p:tavLst>
                                    </p:anim>
                                    <p:anim calcmode="lin" valueType="num">
                                      <p:cBhvr additive="base">
                                        <p:cTn id="30" dur="7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3" grpId="0"/>
      <p:bldP spid="16" grpId="0"/>
      <p:bldP spid="15" grpId="0" animBg="1"/>
      <p:bldP spid="18" grpId="0" build="allAtOnce"/>
      <p:bldP spid="1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5-Point Star 16"/>
          <p:cNvSpPr/>
          <p:nvPr/>
        </p:nvSpPr>
        <p:spPr>
          <a:xfrm rot="20917018">
            <a:off x="-377130" y="1541259"/>
            <a:ext cx="3217370" cy="3217370"/>
          </a:xfrm>
          <a:prstGeom prst="star5">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lowchart: Process 1"/>
          <p:cNvSpPr/>
          <p:nvPr/>
        </p:nvSpPr>
        <p:spPr>
          <a:xfrm>
            <a:off x="381000" y="222637"/>
            <a:ext cx="7010400" cy="4787513"/>
          </a:xfrm>
          <a:prstGeom prst="flowChartProcess">
            <a:avLst/>
          </a:prstGeom>
          <a:gradFill>
            <a:gsLst>
              <a:gs pos="0">
                <a:srgbClr val="88A9D2">
                  <a:alpha val="79000"/>
                </a:srgbClr>
              </a:gs>
              <a:gs pos="46000">
                <a:srgbClr val="5887C0">
                  <a:alpha val="87000"/>
                </a:srgbClr>
              </a:gs>
              <a:gs pos="100000">
                <a:srgbClr val="233C5B"/>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33400" y="303238"/>
            <a:ext cx="5638800" cy="563231"/>
          </a:xfrm>
          <a:prstGeom prst="rect">
            <a:avLst/>
          </a:prstGeom>
          <a:noFill/>
        </p:spPr>
        <p:txBody>
          <a:bodyPr wrap="square" rtlCol="0">
            <a:spAutoFit/>
          </a:bodyPr>
          <a:lstStyle/>
          <a:p>
            <a:pPr>
              <a:lnSpc>
                <a:spcPct val="80000"/>
              </a:lnSpc>
            </a:pPr>
            <a:r>
              <a:rPr lang="en-US" sz="3600" dirty="0" smtClean="0">
                <a:solidFill>
                  <a:schemeClr val="bg1"/>
                </a:solidFill>
                <a:latin typeface="Minion Pro"/>
              </a:rPr>
              <a:t>XXX</a:t>
            </a:r>
            <a:endParaRPr lang="en-US" sz="3600" dirty="0">
              <a:solidFill>
                <a:schemeClr val="bg1"/>
              </a:solidFill>
              <a:latin typeface="Minion Pro"/>
            </a:endParaRPr>
          </a:p>
        </p:txBody>
      </p:sp>
      <p:sp>
        <p:nvSpPr>
          <p:cNvPr id="14" name="5-Point Star 13"/>
          <p:cNvSpPr/>
          <p:nvPr/>
        </p:nvSpPr>
        <p:spPr>
          <a:xfrm rot="818782">
            <a:off x="7041993" y="-131446"/>
            <a:ext cx="2575667" cy="2575667"/>
          </a:xfrm>
          <a:prstGeom prst="star5">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33400" y="1040548"/>
            <a:ext cx="3200400" cy="707886"/>
          </a:xfrm>
          <a:prstGeom prst="rect">
            <a:avLst/>
          </a:prstGeom>
          <a:noFill/>
        </p:spPr>
        <p:txBody>
          <a:bodyPr wrap="square" rtlCol="0">
            <a:spAutoFit/>
          </a:bodyPr>
          <a:lstStyle/>
          <a:p>
            <a:r>
              <a:rPr lang="en-US" sz="2400" dirty="0" smtClean="0">
                <a:solidFill>
                  <a:schemeClr val="bg1"/>
                </a:solidFill>
                <a:latin typeface="Arial" pitchFamily="34" charset="0"/>
                <a:cs typeface="Arial" pitchFamily="34" charset="0"/>
              </a:rPr>
              <a:t>XXX</a:t>
            </a:r>
            <a:endParaRPr lang="en-US" sz="2400" dirty="0" smtClean="0">
              <a:solidFill>
                <a:schemeClr val="bg1"/>
              </a:solidFill>
              <a:latin typeface="Arial" pitchFamily="34" charset="0"/>
              <a:cs typeface="Arial" pitchFamily="34" charset="0"/>
            </a:endParaRPr>
          </a:p>
          <a:p>
            <a:r>
              <a:rPr lang="en-US" dirty="0" smtClean="0">
                <a:solidFill>
                  <a:schemeClr val="bg1"/>
                </a:solidFill>
                <a:latin typeface="Arial" pitchFamily="34" charset="0"/>
                <a:cs typeface="Arial" pitchFamily="34" charset="0"/>
              </a:rPr>
              <a:t>CAL Campus</a:t>
            </a:r>
            <a:endParaRPr lang="en-US" dirty="0" smtClean="0">
              <a:solidFill>
                <a:schemeClr val="bg1"/>
              </a:solidFill>
              <a:latin typeface="Arial" pitchFamily="34" charset="0"/>
              <a:cs typeface="Arial" pitchFamily="34" charset="0"/>
            </a:endParaRPr>
          </a:p>
        </p:txBody>
      </p:sp>
      <p:pic>
        <p:nvPicPr>
          <p:cNvPr id="20" name="Picture 19"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712" y="750969"/>
            <a:ext cx="3972477" cy="4206854"/>
          </a:xfrm>
          <a:prstGeom prst="rect">
            <a:avLst/>
          </a:prstGeom>
        </p:spPr>
      </p:pic>
      <p:sp>
        <p:nvSpPr>
          <p:cNvPr id="15" name="5-Point Star 14"/>
          <p:cNvSpPr/>
          <p:nvPr/>
        </p:nvSpPr>
        <p:spPr>
          <a:xfrm rot="20695130">
            <a:off x="2292842" y="2486158"/>
            <a:ext cx="1603690" cy="1603690"/>
          </a:xfrm>
          <a:prstGeom prst="star5">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hidden="1"/>
          <p:cNvSpPr txBox="1"/>
          <p:nvPr/>
        </p:nvSpPr>
        <p:spPr>
          <a:xfrm>
            <a:off x="1444749" y="958975"/>
            <a:ext cx="5638800" cy="1421928"/>
          </a:xfrm>
          <a:prstGeom prst="rect">
            <a:avLst/>
          </a:prstGeom>
          <a:noFill/>
        </p:spPr>
        <p:txBody>
          <a:bodyPr wrap="square" rtlCol="0">
            <a:spAutoFit/>
          </a:bodyPr>
          <a:lstStyle/>
          <a:p>
            <a:pPr>
              <a:lnSpc>
                <a:spcPct val="80000"/>
              </a:lnSpc>
            </a:pPr>
            <a:r>
              <a:rPr lang="en-US" sz="3600" b="1" dirty="0" smtClean="0">
                <a:solidFill>
                  <a:schemeClr val="bg1"/>
                </a:solidFill>
                <a:effectLst>
                  <a:outerShdw blurRad="38100" dist="38100" dir="2700000" algn="tl">
                    <a:srgbClr val="000000">
                      <a:alpha val="43137"/>
                    </a:srgbClr>
                  </a:outerShdw>
                </a:effectLst>
                <a:latin typeface="+mj-lt"/>
              </a:rPr>
              <a:t>And now, we want to take this time to recognize one of our own…</a:t>
            </a:r>
            <a:endParaRPr lang="en-US" sz="3600" b="1" dirty="0" smtClean="0">
              <a:solidFill>
                <a:srgbClr val="FFFF00"/>
              </a:solidFill>
              <a:effectLst>
                <a:outerShdw blurRad="38100" dist="38100" dir="2700000" algn="tl">
                  <a:srgbClr val="000000">
                    <a:alpha val="43137"/>
                  </a:srgbClr>
                </a:outerShdw>
              </a:effectLst>
              <a:latin typeface="+mj-lt"/>
            </a:endParaRPr>
          </a:p>
        </p:txBody>
      </p:sp>
      <p:sp>
        <p:nvSpPr>
          <p:cNvPr id="10" name="And Now..."/>
          <p:cNvSpPr txBox="1"/>
          <p:nvPr/>
        </p:nvSpPr>
        <p:spPr>
          <a:xfrm>
            <a:off x="1444749" y="669677"/>
            <a:ext cx="5638800" cy="1449628"/>
          </a:xfrm>
          <a:prstGeom prst="rect">
            <a:avLst/>
          </a:prstGeom>
          <a:noFill/>
        </p:spPr>
        <p:txBody>
          <a:bodyPr wrap="square" rtlCol="0">
            <a:spAutoFit/>
          </a:bodyPr>
          <a:lstStyle/>
          <a:p>
            <a:pPr>
              <a:lnSpc>
                <a:spcPct val="80000"/>
              </a:lnSpc>
            </a:pPr>
            <a:r>
              <a:rPr lang="en-US" sz="3600" b="1" dirty="0" smtClean="0">
                <a:solidFill>
                  <a:schemeClr val="bg1"/>
                </a:solidFill>
                <a:effectLst>
                  <a:outerShdw blurRad="38100" dist="38100" dir="2700000" algn="tl">
                    <a:srgbClr val="000000">
                      <a:alpha val="43137"/>
                    </a:srgbClr>
                  </a:outerShdw>
                </a:effectLst>
                <a:latin typeface="+mj-lt"/>
              </a:rPr>
              <a:t>And now let’s take a moment to recognize one of our star employees…</a:t>
            </a:r>
            <a:endParaRPr lang="en-US" sz="3600" b="1" dirty="0" smtClean="0">
              <a:solidFill>
                <a:srgbClr val="FFFF00"/>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31167371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grpId="0" nodeType="click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0-ppt_w/2"/>
                                          </p:val>
                                        </p:tav>
                                      </p:tavLst>
                                    </p:anim>
                                    <p:anim calcmode="lin" valueType="num">
                                      <p:cBhvr additive="base">
                                        <p:cTn id="7" dur="500"/>
                                        <p:tgtEl>
                                          <p:spTgt spid="10"/>
                                        </p:tgtEl>
                                        <p:attrNameLst>
                                          <p:attrName>ppt_y</p:attrName>
                                        </p:attrNameLst>
                                      </p:cBhvr>
                                      <p:tavLst>
                                        <p:tav tm="0">
                                          <p:val>
                                            <p:strVal val="ppt_y"/>
                                          </p:val>
                                        </p:tav>
                                        <p:tav tm="100000">
                                          <p:val>
                                            <p:strVal val="ppt_y"/>
                                          </p:val>
                                        </p:tav>
                                      </p:tavLst>
                                    </p:anim>
                                    <p:set>
                                      <p:cBhvr>
                                        <p:cTn id="8" dur="1" fill="hold">
                                          <p:stCondLst>
                                            <p:cond delay="499"/>
                                          </p:stCondLst>
                                        </p:cTn>
                                        <p:tgtEl>
                                          <p:spTgt spid="10"/>
                                        </p:tgtEl>
                                        <p:attrNameLst>
                                          <p:attrName>style.visibility</p:attrName>
                                        </p:attrNameLst>
                                      </p:cBhvr>
                                      <p:to>
                                        <p:strVal val="hidden"/>
                                      </p:to>
                                    </p:set>
                                  </p:childTnLst>
                                </p:cTn>
                              </p:par>
                              <p:par>
                                <p:cTn id="9" presetID="6" presetClass="emph" presetSubtype="0" decel="100000" fill="hold" grpId="0" nodeType="withEffect">
                                  <p:stCondLst>
                                    <p:cond delay="0"/>
                                  </p:stCondLst>
                                  <p:childTnLst>
                                    <p:animScale>
                                      <p:cBhvr>
                                        <p:cTn id="10" dur="2200" fill="hold"/>
                                        <p:tgtEl>
                                          <p:spTgt spid="17"/>
                                        </p:tgtEl>
                                      </p:cBhvr>
                                      <p:by x="120000" y="120000"/>
                                    </p:animScale>
                                  </p:childTnLst>
                                </p:cTn>
                              </p:par>
                              <p:par>
                                <p:cTn id="11" presetID="6" presetClass="emph" presetSubtype="0" decel="100000" fill="hold" grpId="0" nodeType="withEffect">
                                  <p:stCondLst>
                                    <p:cond delay="0"/>
                                  </p:stCondLst>
                                  <p:childTnLst>
                                    <p:animScale>
                                      <p:cBhvr>
                                        <p:cTn id="12" dur="2900" fill="hold"/>
                                        <p:tgtEl>
                                          <p:spTgt spid="15"/>
                                        </p:tgtEl>
                                      </p:cBhvr>
                                      <p:by x="110000" y="110000"/>
                                    </p:animScale>
                                  </p:childTnLst>
                                </p:cTn>
                              </p:par>
                            </p:childTnLst>
                          </p:cTn>
                        </p:par>
                      </p:childTnLst>
                    </p:cTn>
                  </p:par>
                  <p:par>
                    <p:cTn id="13" fill="hold">
                      <p:stCondLst>
                        <p:cond delay="indefinite"/>
                      </p:stCondLst>
                      <p:childTnLst>
                        <p:par>
                          <p:cTn id="14" fill="hold">
                            <p:stCondLst>
                              <p:cond delay="0"/>
                            </p:stCondLst>
                            <p:childTnLst>
                              <p:par>
                                <p:cTn id="15" presetID="2" presetClass="exit" presetSubtype="8" accel="64000" decel="36000" fill="hold" grpId="0" nodeType="clickEffect">
                                  <p:stCondLst>
                                    <p:cond delay="0"/>
                                  </p:stCondLst>
                                  <p:childTnLst>
                                    <p:anim calcmode="lin" valueType="num">
                                      <p:cBhvr additive="base">
                                        <p:cTn id="16" dur="1500"/>
                                        <p:tgtEl>
                                          <p:spTgt spid="18">
                                            <p:txEl>
                                              <p:pRg st="0" end="0"/>
                                            </p:txEl>
                                          </p:spTgt>
                                        </p:tgtEl>
                                        <p:attrNameLst>
                                          <p:attrName>ppt_x</p:attrName>
                                        </p:attrNameLst>
                                      </p:cBhvr>
                                      <p:tavLst>
                                        <p:tav tm="0">
                                          <p:val>
                                            <p:strVal val="ppt_x"/>
                                          </p:val>
                                        </p:tav>
                                        <p:tav tm="100000">
                                          <p:val>
                                            <p:strVal val="0-ppt_w/2"/>
                                          </p:val>
                                        </p:tav>
                                      </p:tavLst>
                                    </p:anim>
                                    <p:anim calcmode="lin" valueType="num">
                                      <p:cBhvr additive="base">
                                        <p:cTn id="17" dur="1500"/>
                                        <p:tgtEl>
                                          <p:spTgt spid="18">
                                            <p:txEl>
                                              <p:pRg st="0" end="0"/>
                                            </p:txEl>
                                          </p:spTgt>
                                        </p:tgtEl>
                                        <p:attrNameLst>
                                          <p:attrName>ppt_y</p:attrName>
                                        </p:attrNameLst>
                                      </p:cBhvr>
                                      <p:tavLst>
                                        <p:tav tm="0">
                                          <p:val>
                                            <p:strVal val="ppt_y"/>
                                          </p:val>
                                        </p:tav>
                                        <p:tav tm="100000">
                                          <p:val>
                                            <p:strVal val="ppt_y"/>
                                          </p:val>
                                        </p:tav>
                                      </p:tavLst>
                                    </p:anim>
                                    <p:set>
                                      <p:cBhvr>
                                        <p:cTn id="18" dur="1" fill="hold">
                                          <p:stCondLst>
                                            <p:cond delay="1499"/>
                                          </p:stCondLst>
                                        </p:cTn>
                                        <p:tgtEl>
                                          <p:spTgt spid="18">
                                            <p:txEl>
                                              <p:pRg st="0" end="0"/>
                                            </p:txEl>
                                          </p:spTgt>
                                        </p:tgtEl>
                                        <p:attrNameLst>
                                          <p:attrName>style.visibility</p:attrName>
                                        </p:attrNameLst>
                                      </p:cBhvr>
                                      <p:to>
                                        <p:strVal val="hidden"/>
                                      </p:to>
                                    </p:set>
                                  </p:childTnLst>
                                </p:cTn>
                              </p:par>
                              <p:par>
                                <p:cTn id="19" presetID="2" presetClass="entr" presetSubtype="2" decel="10000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1000" fill="hold"/>
                                        <p:tgtEl>
                                          <p:spTgt spid="16"/>
                                        </p:tgtEl>
                                        <p:attrNameLst>
                                          <p:attrName>ppt_x</p:attrName>
                                        </p:attrNameLst>
                                      </p:cBhvr>
                                      <p:tavLst>
                                        <p:tav tm="0">
                                          <p:val>
                                            <p:strVal val="1+#ppt_w/2"/>
                                          </p:val>
                                        </p:tav>
                                        <p:tav tm="100000">
                                          <p:val>
                                            <p:strVal val="#ppt_x"/>
                                          </p:val>
                                        </p:tav>
                                      </p:tavLst>
                                    </p:anim>
                                    <p:anim calcmode="lin" valueType="num">
                                      <p:cBhvr additive="base">
                                        <p:cTn id="22" dur="1000" fill="hold"/>
                                        <p:tgtEl>
                                          <p:spTgt spid="16"/>
                                        </p:tgtEl>
                                        <p:attrNameLst>
                                          <p:attrName>ppt_y</p:attrName>
                                        </p:attrNameLst>
                                      </p:cBhvr>
                                      <p:tavLst>
                                        <p:tav tm="0">
                                          <p:val>
                                            <p:strVal val="#ppt_y"/>
                                          </p:val>
                                        </p:tav>
                                        <p:tav tm="100000">
                                          <p:val>
                                            <p:strVal val="#ppt_y"/>
                                          </p:val>
                                        </p:tav>
                                      </p:tavLst>
                                    </p:anim>
                                  </p:childTnLst>
                                </p:cTn>
                              </p:par>
                              <p:par>
                                <p:cTn id="23" presetID="2" presetClass="entr" presetSubtype="2" decel="100000" fill="hold" grpId="0" nodeType="withEffect">
                                  <p:stCondLst>
                                    <p:cond delay="20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1200" fill="hold"/>
                                        <p:tgtEl>
                                          <p:spTgt spid="13"/>
                                        </p:tgtEl>
                                        <p:attrNameLst>
                                          <p:attrName>ppt_x</p:attrName>
                                        </p:attrNameLst>
                                      </p:cBhvr>
                                      <p:tavLst>
                                        <p:tav tm="0">
                                          <p:val>
                                            <p:strVal val="1+#ppt_w/2"/>
                                          </p:val>
                                        </p:tav>
                                        <p:tav tm="100000">
                                          <p:val>
                                            <p:strVal val="#ppt_x"/>
                                          </p:val>
                                        </p:tav>
                                      </p:tavLst>
                                    </p:anim>
                                    <p:anim calcmode="lin" valueType="num">
                                      <p:cBhvr additive="base">
                                        <p:cTn id="26" dur="1200" fill="hold"/>
                                        <p:tgtEl>
                                          <p:spTgt spid="13"/>
                                        </p:tgtEl>
                                        <p:attrNameLst>
                                          <p:attrName>ppt_y</p:attrName>
                                        </p:attrNameLst>
                                      </p:cBhvr>
                                      <p:tavLst>
                                        <p:tav tm="0">
                                          <p:val>
                                            <p:strVal val="#ppt_y"/>
                                          </p:val>
                                        </p:tav>
                                        <p:tav tm="100000">
                                          <p:val>
                                            <p:strVal val="#ppt_y"/>
                                          </p:val>
                                        </p:tav>
                                      </p:tavLst>
                                    </p:anim>
                                  </p:childTnLst>
                                </p:cTn>
                              </p:par>
                              <p:par>
                                <p:cTn id="27" presetID="2" presetClass="entr" presetSubtype="2" decel="90000" fill="hold" nodeType="withEffect">
                                  <p:stCondLst>
                                    <p:cond delay="120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700" fill="hold"/>
                                        <p:tgtEl>
                                          <p:spTgt spid="20"/>
                                        </p:tgtEl>
                                        <p:attrNameLst>
                                          <p:attrName>ppt_x</p:attrName>
                                        </p:attrNameLst>
                                      </p:cBhvr>
                                      <p:tavLst>
                                        <p:tav tm="0">
                                          <p:val>
                                            <p:strVal val="1+#ppt_w/2"/>
                                          </p:val>
                                        </p:tav>
                                        <p:tav tm="100000">
                                          <p:val>
                                            <p:strVal val="#ppt_x"/>
                                          </p:val>
                                        </p:tav>
                                      </p:tavLst>
                                    </p:anim>
                                    <p:anim calcmode="lin" valueType="num">
                                      <p:cBhvr additive="base">
                                        <p:cTn id="30" dur="7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3" grpId="0"/>
      <p:bldP spid="16" grpId="0"/>
      <p:bldP spid="15" grpId="0" animBg="1"/>
      <p:bldP spid="18" grpId="0" build="allAtOnce"/>
      <p:bldP spid="1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5-Point Star 16"/>
          <p:cNvSpPr/>
          <p:nvPr/>
        </p:nvSpPr>
        <p:spPr>
          <a:xfrm rot="20917018">
            <a:off x="-377130" y="1541259"/>
            <a:ext cx="3217370" cy="3217370"/>
          </a:xfrm>
          <a:prstGeom prst="star5">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lowchart: Process 1"/>
          <p:cNvSpPr/>
          <p:nvPr/>
        </p:nvSpPr>
        <p:spPr>
          <a:xfrm>
            <a:off x="381000" y="222637"/>
            <a:ext cx="7010400" cy="4787513"/>
          </a:xfrm>
          <a:prstGeom prst="flowChartProcess">
            <a:avLst/>
          </a:prstGeom>
          <a:gradFill>
            <a:gsLst>
              <a:gs pos="0">
                <a:srgbClr val="88A9D2">
                  <a:alpha val="79000"/>
                </a:srgbClr>
              </a:gs>
              <a:gs pos="46000">
                <a:srgbClr val="5887C0">
                  <a:alpha val="87000"/>
                </a:srgbClr>
              </a:gs>
              <a:gs pos="100000">
                <a:srgbClr val="233C5B"/>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33400" y="303238"/>
            <a:ext cx="5638800" cy="563231"/>
          </a:xfrm>
          <a:prstGeom prst="rect">
            <a:avLst/>
          </a:prstGeom>
          <a:noFill/>
        </p:spPr>
        <p:txBody>
          <a:bodyPr wrap="square" rtlCol="0">
            <a:spAutoFit/>
          </a:bodyPr>
          <a:lstStyle/>
          <a:p>
            <a:pPr>
              <a:lnSpc>
                <a:spcPct val="80000"/>
              </a:lnSpc>
            </a:pPr>
            <a:r>
              <a:rPr lang="en-US" sz="3600" dirty="0" smtClean="0">
                <a:solidFill>
                  <a:schemeClr val="bg1"/>
                </a:solidFill>
                <a:latin typeface="Minion Pro"/>
              </a:rPr>
              <a:t>XXX</a:t>
            </a:r>
            <a:endParaRPr lang="en-US" sz="3600" dirty="0">
              <a:solidFill>
                <a:schemeClr val="bg1"/>
              </a:solidFill>
              <a:latin typeface="Minion Pro"/>
            </a:endParaRPr>
          </a:p>
        </p:txBody>
      </p:sp>
      <p:sp>
        <p:nvSpPr>
          <p:cNvPr id="14" name="5-Point Star 13"/>
          <p:cNvSpPr/>
          <p:nvPr/>
        </p:nvSpPr>
        <p:spPr>
          <a:xfrm rot="818782">
            <a:off x="7041993" y="-131446"/>
            <a:ext cx="2575667" cy="2575667"/>
          </a:xfrm>
          <a:prstGeom prst="star5">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33400" y="1040548"/>
            <a:ext cx="3200400" cy="707886"/>
          </a:xfrm>
          <a:prstGeom prst="rect">
            <a:avLst/>
          </a:prstGeom>
          <a:noFill/>
        </p:spPr>
        <p:txBody>
          <a:bodyPr wrap="square" rtlCol="0">
            <a:spAutoFit/>
          </a:bodyPr>
          <a:lstStyle/>
          <a:p>
            <a:r>
              <a:rPr lang="en-US" sz="2400" dirty="0" smtClean="0">
                <a:solidFill>
                  <a:schemeClr val="bg1"/>
                </a:solidFill>
                <a:latin typeface="Arial" pitchFamily="34" charset="0"/>
                <a:cs typeface="Arial" pitchFamily="34" charset="0"/>
              </a:rPr>
              <a:t>XXX</a:t>
            </a:r>
            <a:endParaRPr lang="en-US" sz="2400" dirty="0" smtClean="0">
              <a:solidFill>
                <a:schemeClr val="bg1"/>
              </a:solidFill>
              <a:latin typeface="Arial" pitchFamily="34" charset="0"/>
              <a:cs typeface="Arial" pitchFamily="34" charset="0"/>
            </a:endParaRPr>
          </a:p>
          <a:p>
            <a:r>
              <a:rPr lang="en-US" dirty="0" smtClean="0">
                <a:solidFill>
                  <a:schemeClr val="bg1"/>
                </a:solidFill>
                <a:latin typeface="Arial" pitchFamily="34" charset="0"/>
                <a:cs typeface="Arial" pitchFamily="34" charset="0"/>
              </a:rPr>
              <a:t>Davies Campus</a:t>
            </a:r>
            <a:endParaRPr lang="en-US" dirty="0" smtClean="0">
              <a:solidFill>
                <a:schemeClr val="bg1"/>
              </a:solidFill>
              <a:latin typeface="Arial" pitchFamily="34" charset="0"/>
              <a:cs typeface="Arial" pitchFamily="34" charset="0"/>
            </a:endParaRPr>
          </a:p>
        </p:txBody>
      </p:sp>
      <p:pic>
        <p:nvPicPr>
          <p:cNvPr id="20" name="Picture 19"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712" y="750969"/>
            <a:ext cx="3972477" cy="4206854"/>
          </a:xfrm>
          <a:prstGeom prst="rect">
            <a:avLst/>
          </a:prstGeom>
        </p:spPr>
      </p:pic>
      <p:sp>
        <p:nvSpPr>
          <p:cNvPr id="15" name="5-Point Star 14"/>
          <p:cNvSpPr/>
          <p:nvPr/>
        </p:nvSpPr>
        <p:spPr>
          <a:xfrm rot="20695130">
            <a:off x="2292842" y="2486158"/>
            <a:ext cx="1603690" cy="1603690"/>
          </a:xfrm>
          <a:prstGeom prst="star5">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hidden="1"/>
          <p:cNvSpPr txBox="1"/>
          <p:nvPr/>
        </p:nvSpPr>
        <p:spPr>
          <a:xfrm>
            <a:off x="1444749" y="958975"/>
            <a:ext cx="5638800" cy="1421928"/>
          </a:xfrm>
          <a:prstGeom prst="rect">
            <a:avLst/>
          </a:prstGeom>
          <a:noFill/>
        </p:spPr>
        <p:txBody>
          <a:bodyPr wrap="square" rtlCol="0">
            <a:spAutoFit/>
          </a:bodyPr>
          <a:lstStyle/>
          <a:p>
            <a:pPr>
              <a:lnSpc>
                <a:spcPct val="80000"/>
              </a:lnSpc>
            </a:pPr>
            <a:r>
              <a:rPr lang="en-US" sz="3600" b="1" dirty="0" smtClean="0">
                <a:solidFill>
                  <a:schemeClr val="bg1"/>
                </a:solidFill>
                <a:effectLst>
                  <a:outerShdw blurRad="38100" dist="38100" dir="2700000" algn="tl">
                    <a:srgbClr val="000000">
                      <a:alpha val="43137"/>
                    </a:srgbClr>
                  </a:outerShdw>
                </a:effectLst>
                <a:latin typeface="+mj-lt"/>
              </a:rPr>
              <a:t>And now, we want to take this time to recognize one of our own…</a:t>
            </a:r>
            <a:endParaRPr lang="en-US" sz="3600" b="1" dirty="0" smtClean="0">
              <a:solidFill>
                <a:srgbClr val="FFFF00"/>
              </a:solidFill>
              <a:effectLst>
                <a:outerShdw blurRad="38100" dist="38100" dir="2700000" algn="tl">
                  <a:srgbClr val="000000">
                    <a:alpha val="43137"/>
                  </a:srgbClr>
                </a:outerShdw>
              </a:effectLst>
              <a:latin typeface="+mj-lt"/>
            </a:endParaRPr>
          </a:p>
        </p:txBody>
      </p:sp>
      <p:sp>
        <p:nvSpPr>
          <p:cNvPr id="10" name="And Now..."/>
          <p:cNvSpPr txBox="1"/>
          <p:nvPr/>
        </p:nvSpPr>
        <p:spPr>
          <a:xfrm>
            <a:off x="1444749" y="669677"/>
            <a:ext cx="5638800" cy="1449628"/>
          </a:xfrm>
          <a:prstGeom prst="rect">
            <a:avLst/>
          </a:prstGeom>
          <a:noFill/>
        </p:spPr>
        <p:txBody>
          <a:bodyPr wrap="square" rtlCol="0">
            <a:spAutoFit/>
          </a:bodyPr>
          <a:lstStyle/>
          <a:p>
            <a:pPr>
              <a:lnSpc>
                <a:spcPct val="80000"/>
              </a:lnSpc>
            </a:pPr>
            <a:r>
              <a:rPr lang="en-US" sz="3600" b="1" dirty="0" smtClean="0">
                <a:solidFill>
                  <a:schemeClr val="bg1"/>
                </a:solidFill>
                <a:effectLst>
                  <a:outerShdw blurRad="38100" dist="38100" dir="2700000" algn="tl">
                    <a:srgbClr val="000000">
                      <a:alpha val="43137"/>
                    </a:srgbClr>
                  </a:outerShdw>
                </a:effectLst>
                <a:latin typeface="+mj-lt"/>
              </a:rPr>
              <a:t>And now let’s take a moment to recognize one of our star employees…</a:t>
            </a:r>
            <a:endParaRPr lang="en-US" sz="3600" b="1" dirty="0" smtClean="0">
              <a:solidFill>
                <a:srgbClr val="FFFF00"/>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31778058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grpId="0" nodeType="click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0-ppt_w/2"/>
                                          </p:val>
                                        </p:tav>
                                      </p:tavLst>
                                    </p:anim>
                                    <p:anim calcmode="lin" valueType="num">
                                      <p:cBhvr additive="base">
                                        <p:cTn id="7" dur="500"/>
                                        <p:tgtEl>
                                          <p:spTgt spid="10"/>
                                        </p:tgtEl>
                                        <p:attrNameLst>
                                          <p:attrName>ppt_y</p:attrName>
                                        </p:attrNameLst>
                                      </p:cBhvr>
                                      <p:tavLst>
                                        <p:tav tm="0">
                                          <p:val>
                                            <p:strVal val="ppt_y"/>
                                          </p:val>
                                        </p:tav>
                                        <p:tav tm="100000">
                                          <p:val>
                                            <p:strVal val="ppt_y"/>
                                          </p:val>
                                        </p:tav>
                                      </p:tavLst>
                                    </p:anim>
                                    <p:set>
                                      <p:cBhvr>
                                        <p:cTn id="8" dur="1" fill="hold">
                                          <p:stCondLst>
                                            <p:cond delay="499"/>
                                          </p:stCondLst>
                                        </p:cTn>
                                        <p:tgtEl>
                                          <p:spTgt spid="10"/>
                                        </p:tgtEl>
                                        <p:attrNameLst>
                                          <p:attrName>style.visibility</p:attrName>
                                        </p:attrNameLst>
                                      </p:cBhvr>
                                      <p:to>
                                        <p:strVal val="hidden"/>
                                      </p:to>
                                    </p:set>
                                  </p:childTnLst>
                                </p:cTn>
                              </p:par>
                              <p:par>
                                <p:cTn id="9" presetID="6" presetClass="emph" presetSubtype="0" decel="100000" fill="hold" grpId="0" nodeType="withEffect">
                                  <p:stCondLst>
                                    <p:cond delay="0"/>
                                  </p:stCondLst>
                                  <p:childTnLst>
                                    <p:animScale>
                                      <p:cBhvr>
                                        <p:cTn id="10" dur="2200" fill="hold"/>
                                        <p:tgtEl>
                                          <p:spTgt spid="17"/>
                                        </p:tgtEl>
                                      </p:cBhvr>
                                      <p:by x="120000" y="120000"/>
                                    </p:animScale>
                                  </p:childTnLst>
                                </p:cTn>
                              </p:par>
                              <p:par>
                                <p:cTn id="11" presetID="6" presetClass="emph" presetSubtype="0" decel="100000" fill="hold" grpId="0" nodeType="withEffect">
                                  <p:stCondLst>
                                    <p:cond delay="0"/>
                                  </p:stCondLst>
                                  <p:childTnLst>
                                    <p:animScale>
                                      <p:cBhvr>
                                        <p:cTn id="12" dur="2900" fill="hold"/>
                                        <p:tgtEl>
                                          <p:spTgt spid="15"/>
                                        </p:tgtEl>
                                      </p:cBhvr>
                                      <p:by x="110000" y="110000"/>
                                    </p:animScale>
                                  </p:childTnLst>
                                </p:cTn>
                              </p:par>
                            </p:childTnLst>
                          </p:cTn>
                        </p:par>
                      </p:childTnLst>
                    </p:cTn>
                  </p:par>
                  <p:par>
                    <p:cTn id="13" fill="hold">
                      <p:stCondLst>
                        <p:cond delay="indefinite"/>
                      </p:stCondLst>
                      <p:childTnLst>
                        <p:par>
                          <p:cTn id="14" fill="hold">
                            <p:stCondLst>
                              <p:cond delay="0"/>
                            </p:stCondLst>
                            <p:childTnLst>
                              <p:par>
                                <p:cTn id="15" presetID="2" presetClass="exit" presetSubtype="8" accel="64000" decel="36000" fill="hold" grpId="0" nodeType="clickEffect">
                                  <p:stCondLst>
                                    <p:cond delay="0"/>
                                  </p:stCondLst>
                                  <p:childTnLst>
                                    <p:anim calcmode="lin" valueType="num">
                                      <p:cBhvr additive="base">
                                        <p:cTn id="16" dur="1500"/>
                                        <p:tgtEl>
                                          <p:spTgt spid="18">
                                            <p:txEl>
                                              <p:pRg st="0" end="0"/>
                                            </p:txEl>
                                          </p:spTgt>
                                        </p:tgtEl>
                                        <p:attrNameLst>
                                          <p:attrName>ppt_x</p:attrName>
                                        </p:attrNameLst>
                                      </p:cBhvr>
                                      <p:tavLst>
                                        <p:tav tm="0">
                                          <p:val>
                                            <p:strVal val="ppt_x"/>
                                          </p:val>
                                        </p:tav>
                                        <p:tav tm="100000">
                                          <p:val>
                                            <p:strVal val="0-ppt_w/2"/>
                                          </p:val>
                                        </p:tav>
                                      </p:tavLst>
                                    </p:anim>
                                    <p:anim calcmode="lin" valueType="num">
                                      <p:cBhvr additive="base">
                                        <p:cTn id="17" dur="1500"/>
                                        <p:tgtEl>
                                          <p:spTgt spid="18">
                                            <p:txEl>
                                              <p:pRg st="0" end="0"/>
                                            </p:txEl>
                                          </p:spTgt>
                                        </p:tgtEl>
                                        <p:attrNameLst>
                                          <p:attrName>ppt_y</p:attrName>
                                        </p:attrNameLst>
                                      </p:cBhvr>
                                      <p:tavLst>
                                        <p:tav tm="0">
                                          <p:val>
                                            <p:strVal val="ppt_y"/>
                                          </p:val>
                                        </p:tav>
                                        <p:tav tm="100000">
                                          <p:val>
                                            <p:strVal val="ppt_y"/>
                                          </p:val>
                                        </p:tav>
                                      </p:tavLst>
                                    </p:anim>
                                    <p:set>
                                      <p:cBhvr>
                                        <p:cTn id="18" dur="1" fill="hold">
                                          <p:stCondLst>
                                            <p:cond delay="1499"/>
                                          </p:stCondLst>
                                        </p:cTn>
                                        <p:tgtEl>
                                          <p:spTgt spid="18">
                                            <p:txEl>
                                              <p:pRg st="0" end="0"/>
                                            </p:txEl>
                                          </p:spTgt>
                                        </p:tgtEl>
                                        <p:attrNameLst>
                                          <p:attrName>style.visibility</p:attrName>
                                        </p:attrNameLst>
                                      </p:cBhvr>
                                      <p:to>
                                        <p:strVal val="hidden"/>
                                      </p:to>
                                    </p:set>
                                  </p:childTnLst>
                                </p:cTn>
                              </p:par>
                              <p:par>
                                <p:cTn id="19" presetID="2" presetClass="entr" presetSubtype="2" decel="10000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1000" fill="hold"/>
                                        <p:tgtEl>
                                          <p:spTgt spid="16"/>
                                        </p:tgtEl>
                                        <p:attrNameLst>
                                          <p:attrName>ppt_x</p:attrName>
                                        </p:attrNameLst>
                                      </p:cBhvr>
                                      <p:tavLst>
                                        <p:tav tm="0">
                                          <p:val>
                                            <p:strVal val="1+#ppt_w/2"/>
                                          </p:val>
                                        </p:tav>
                                        <p:tav tm="100000">
                                          <p:val>
                                            <p:strVal val="#ppt_x"/>
                                          </p:val>
                                        </p:tav>
                                      </p:tavLst>
                                    </p:anim>
                                    <p:anim calcmode="lin" valueType="num">
                                      <p:cBhvr additive="base">
                                        <p:cTn id="22" dur="1000" fill="hold"/>
                                        <p:tgtEl>
                                          <p:spTgt spid="16"/>
                                        </p:tgtEl>
                                        <p:attrNameLst>
                                          <p:attrName>ppt_y</p:attrName>
                                        </p:attrNameLst>
                                      </p:cBhvr>
                                      <p:tavLst>
                                        <p:tav tm="0">
                                          <p:val>
                                            <p:strVal val="#ppt_y"/>
                                          </p:val>
                                        </p:tav>
                                        <p:tav tm="100000">
                                          <p:val>
                                            <p:strVal val="#ppt_y"/>
                                          </p:val>
                                        </p:tav>
                                      </p:tavLst>
                                    </p:anim>
                                  </p:childTnLst>
                                </p:cTn>
                              </p:par>
                              <p:par>
                                <p:cTn id="23" presetID="2" presetClass="entr" presetSubtype="2" decel="100000" fill="hold" grpId="0" nodeType="withEffect">
                                  <p:stCondLst>
                                    <p:cond delay="20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1200" fill="hold"/>
                                        <p:tgtEl>
                                          <p:spTgt spid="13"/>
                                        </p:tgtEl>
                                        <p:attrNameLst>
                                          <p:attrName>ppt_x</p:attrName>
                                        </p:attrNameLst>
                                      </p:cBhvr>
                                      <p:tavLst>
                                        <p:tav tm="0">
                                          <p:val>
                                            <p:strVal val="1+#ppt_w/2"/>
                                          </p:val>
                                        </p:tav>
                                        <p:tav tm="100000">
                                          <p:val>
                                            <p:strVal val="#ppt_x"/>
                                          </p:val>
                                        </p:tav>
                                      </p:tavLst>
                                    </p:anim>
                                    <p:anim calcmode="lin" valueType="num">
                                      <p:cBhvr additive="base">
                                        <p:cTn id="26" dur="1200" fill="hold"/>
                                        <p:tgtEl>
                                          <p:spTgt spid="13"/>
                                        </p:tgtEl>
                                        <p:attrNameLst>
                                          <p:attrName>ppt_y</p:attrName>
                                        </p:attrNameLst>
                                      </p:cBhvr>
                                      <p:tavLst>
                                        <p:tav tm="0">
                                          <p:val>
                                            <p:strVal val="#ppt_y"/>
                                          </p:val>
                                        </p:tav>
                                        <p:tav tm="100000">
                                          <p:val>
                                            <p:strVal val="#ppt_y"/>
                                          </p:val>
                                        </p:tav>
                                      </p:tavLst>
                                    </p:anim>
                                  </p:childTnLst>
                                </p:cTn>
                              </p:par>
                              <p:par>
                                <p:cTn id="27" presetID="2" presetClass="entr" presetSubtype="2" decel="90000" fill="hold" nodeType="withEffect">
                                  <p:stCondLst>
                                    <p:cond delay="120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700" fill="hold"/>
                                        <p:tgtEl>
                                          <p:spTgt spid="20"/>
                                        </p:tgtEl>
                                        <p:attrNameLst>
                                          <p:attrName>ppt_x</p:attrName>
                                        </p:attrNameLst>
                                      </p:cBhvr>
                                      <p:tavLst>
                                        <p:tav tm="0">
                                          <p:val>
                                            <p:strVal val="1+#ppt_w/2"/>
                                          </p:val>
                                        </p:tav>
                                        <p:tav tm="100000">
                                          <p:val>
                                            <p:strVal val="#ppt_x"/>
                                          </p:val>
                                        </p:tav>
                                      </p:tavLst>
                                    </p:anim>
                                    <p:anim calcmode="lin" valueType="num">
                                      <p:cBhvr additive="base">
                                        <p:cTn id="30" dur="7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3" grpId="0"/>
      <p:bldP spid="16" grpId="0"/>
      <p:bldP spid="15" grpId="0" animBg="1"/>
      <p:bldP spid="18" grpId="0" build="allAtOnce"/>
      <p:bldP spid="1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5-Point Star 16"/>
          <p:cNvSpPr/>
          <p:nvPr/>
        </p:nvSpPr>
        <p:spPr>
          <a:xfrm rot="20917018">
            <a:off x="-377130" y="1541259"/>
            <a:ext cx="3217370" cy="3217370"/>
          </a:xfrm>
          <a:prstGeom prst="star5">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lowchart: Process 1"/>
          <p:cNvSpPr/>
          <p:nvPr/>
        </p:nvSpPr>
        <p:spPr>
          <a:xfrm>
            <a:off x="381000" y="222637"/>
            <a:ext cx="7010400" cy="4787513"/>
          </a:xfrm>
          <a:prstGeom prst="flowChartProcess">
            <a:avLst/>
          </a:prstGeom>
          <a:gradFill>
            <a:gsLst>
              <a:gs pos="0">
                <a:srgbClr val="88A9D2">
                  <a:alpha val="79000"/>
                </a:srgbClr>
              </a:gs>
              <a:gs pos="46000">
                <a:srgbClr val="5887C0">
                  <a:alpha val="87000"/>
                </a:srgbClr>
              </a:gs>
              <a:gs pos="100000">
                <a:srgbClr val="233C5B"/>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33400" y="303238"/>
            <a:ext cx="5638800" cy="563231"/>
          </a:xfrm>
          <a:prstGeom prst="rect">
            <a:avLst/>
          </a:prstGeom>
          <a:noFill/>
        </p:spPr>
        <p:txBody>
          <a:bodyPr wrap="square" rtlCol="0">
            <a:spAutoFit/>
          </a:bodyPr>
          <a:lstStyle/>
          <a:p>
            <a:pPr>
              <a:lnSpc>
                <a:spcPct val="80000"/>
              </a:lnSpc>
            </a:pPr>
            <a:r>
              <a:rPr lang="en-US" sz="3600" dirty="0" smtClean="0">
                <a:solidFill>
                  <a:schemeClr val="bg1"/>
                </a:solidFill>
                <a:latin typeface="Minion Pro"/>
              </a:rPr>
              <a:t>Ron Villanueva, RN</a:t>
            </a:r>
            <a:endParaRPr lang="en-US" sz="3600" dirty="0">
              <a:solidFill>
                <a:schemeClr val="bg1"/>
              </a:solidFill>
              <a:latin typeface="Minion Pro"/>
            </a:endParaRPr>
          </a:p>
        </p:txBody>
      </p:sp>
      <p:sp>
        <p:nvSpPr>
          <p:cNvPr id="14" name="5-Point Star 13"/>
          <p:cNvSpPr/>
          <p:nvPr/>
        </p:nvSpPr>
        <p:spPr>
          <a:xfrm rot="818782">
            <a:off x="7041993" y="-131446"/>
            <a:ext cx="2575667" cy="2575667"/>
          </a:xfrm>
          <a:prstGeom prst="star5">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33400" y="1040548"/>
            <a:ext cx="3200400" cy="707886"/>
          </a:xfrm>
          <a:prstGeom prst="rect">
            <a:avLst/>
          </a:prstGeom>
          <a:noFill/>
        </p:spPr>
        <p:txBody>
          <a:bodyPr wrap="square" rtlCol="0">
            <a:spAutoFit/>
          </a:bodyPr>
          <a:lstStyle/>
          <a:p>
            <a:r>
              <a:rPr lang="en-US" sz="2400" dirty="0" smtClean="0">
                <a:solidFill>
                  <a:schemeClr val="bg1"/>
                </a:solidFill>
                <a:latin typeface="Arial" pitchFamily="34" charset="0"/>
                <a:cs typeface="Arial" pitchFamily="34" charset="0"/>
              </a:rPr>
              <a:t>Charge Nurse, ICU</a:t>
            </a:r>
            <a:endParaRPr lang="en-US" sz="2400" dirty="0" smtClean="0">
              <a:solidFill>
                <a:schemeClr val="bg1"/>
              </a:solidFill>
              <a:latin typeface="Arial" pitchFamily="34" charset="0"/>
              <a:cs typeface="Arial" pitchFamily="34" charset="0"/>
            </a:endParaRPr>
          </a:p>
          <a:p>
            <a:r>
              <a:rPr lang="en-US" dirty="0" smtClean="0">
                <a:solidFill>
                  <a:schemeClr val="bg1"/>
                </a:solidFill>
                <a:latin typeface="Arial" pitchFamily="34" charset="0"/>
                <a:cs typeface="Arial" pitchFamily="34" charset="0"/>
              </a:rPr>
              <a:t>St. Luke’s </a:t>
            </a:r>
            <a:r>
              <a:rPr lang="en-US" dirty="0" smtClean="0">
                <a:solidFill>
                  <a:schemeClr val="bg1"/>
                </a:solidFill>
                <a:latin typeface="Arial" pitchFamily="34" charset="0"/>
                <a:cs typeface="Arial" pitchFamily="34" charset="0"/>
              </a:rPr>
              <a:t>Campus</a:t>
            </a:r>
          </a:p>
        </p:txBody>
      </p:sp>
      <p:pic>
        <p:nvPicPr>
          <p:cNvPr id="20" name="Picture 19"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712" y="750969"/>
            <a:ext cx="3972477" cy="4206854"/>
          </a:xfrm>
          <a:prstGeom prst="rect">
            <a:avLst/>
          </a:prstGeom>
        </p:spPr>
      </p:pic>
      <p:sp>
        <p:nvSpPr>
          <p:cNvPr id="15" name="5-Point Star 14"/>
          <p:cNvSpPr/>
          <p:nvPr/>
        </p:nvSpPr>
        <p:spPr>
          <a:xfrm rot="20695130">
            <a:off x="2292842" y="2486158"/>
            <a:ext cx="1603690" cy="1603690"/>
          </a:xfrm>
          <a:prstGeom prst="star5">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hidden="1"/>
          <p:cNvSpPr txBox="1"/>
          <p:nvPr/>
        </p:nvSpPr>
        <p:spPr>
          <a:xfrm>
            <a:off x="1444749" y="958975"/>
            <a:ext cx="5638800" cy="1421928"/>
          </a:xfrm>
          <a:prstGeom prst="rect">
            <a:avLst/>
          </a:prstGeom>
          <a:noFill/>
        </p:spPr>
        <p:txBody>
          <a:bodyPr wrap="square" rtlCol="0">
            <a:spAutoFit/>
          </a:bodyPr>
          <a:lstStyle/>
          <a:p>
            <a:pPr>
              <a:lnSpc>
                <a:spcPct val="80000"/>
              </a:lnSpc>
            </a:pPr>
            <a:r>
              <a:rPr lang="en-US" sz="3600" b="1" dirty="0" smtClean="0">
                <a:solidFill>
                  <a:schemeClr val="bg1"/>
                </a:solidFill>
                <a:effectLst>
                  <a:outerShdw blurRad="38100" dist="38100" dir="2700000" algn="tl">
                    <a:srgbClr val="000000">
                      <a:alpha val="43137"/>
                    </a:srgbClr>
                  </a:outerShdw>
                </a:effectLst>
                <a:latin typeface="+mj-lt"/>
              </a:rPr>
              <a:t>And now, we want to take this time to recognize one of our own…</a:t>
            </a:r>
            <a:endParaRPr lang="en-US" sz="3600" b="1" dirty="0" smtClean="0">
              <a:solidFill>
                <a:srgbClr val="FFFF00"/>
              </a:solidFill>
              <a:effectLst>
                <a:outerShdw blurRad="38100" dist="38100" dir="2700000" algn="tl">
                  <a:srgbClr val="000000">
                    <a:alpha val="43137"/>
                  </a:srgbClr>
                </a:outerShdw>
              </a:effectLst>
              <a:latin typeface="+mj-lt"/>
            </a:endParaRPr>
          </a:p>
        </p:txBody>
      </p:sp>
      <p:sp>
        <p:nvSpPr>
          <p:cNvPr id="10" name="And Now..." hidden="1"/>
          <p:cNvSpPr txBox="1"/>
          <p:nvPr/>
        </p:nvSpPr>
        <p:spPr>
          <a:xfrm>
            <a:off x="1444749" y="669677"/>
            <a:ext cx="5638800" cy="1449628"/>
          </a:xfrm>
          <a:prstGeom prst="rect">
            <a:avLst/>
          </a:prstGeom>
          <a:noFill/>
        </p:spPr>
        <p:txBody>
          <a:bodyPr wrap="square" rtlCol="0">
            <a:spAutoFit/>
          </a:bodyPr>
          <a:lstStyle/>
          <a:p>
            <a:pPr>
              <a:lnSpc>
                <a:spcPct val="80000"/>
              </a:lnSpc>
            </a:pPr>
            <a:r>
              <a:rPr lang="en-US" sz="3600" b="1" dirty="0" smtClean="0">
                <a:solidFill>
                  <a:schemeClr val="bg1"/>
                </a:solidFill>
                <a:effectLst>
                  <a:outerShdw blurRad="38100" dist="38100" dir="2700000" algn="tl">
                    <a:srgbClr val="000000">
                      <a:alpha val="43137"/>
                    </a:srgbClr>
                  </a:outerShdw>
                </a:effectLst>
                <a:latin typeface="+mj-lt"/>
              </a:rPr>
              <a:t>And now let’s take a moment to recognize one of our star employees…</a:t>
            </a:r>
            <a:endParaRPr lang="en-US" sz="3600" b="1" dirty="0" smtClean="0">
              <a:solidFill>
                <a:srgbClr val="FFFF00"/>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42615242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grpId="0" nodeType="click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0-ppt_w/2"/>
                                          </p:val>
                                        </p:tav>
                                      </p:tavLst>
                                    </p:anim>
                                    <p:anim calcmode="lin" valueType="num">
                                      <p:cBhvr additive="base">
                                        <p:cTn id="7" dur="500"/>
                                        <p:tgtEl>
                                          <p:spTgt spid="10"/>
                                        </p:tgtEl>
                                        <p:attrNameLst>
                                          <p:attrName>ppt_y</p:attrName>
                                        </p:attrNameLst>
                                      </p:cBhvr>
                                      <p:tavLst>
                                        <p:tav tm="0">
                                          <p:val>
                                            <p:strVal val="ppt_y"/>
                                          </p:val>
                                        </p:tav>
                                        <p:tav tm="100000">
                                          <p:val>
                                            <p:strVal val="ppt_y"/>
                                          </p:val>
                                        </p:tav>
                                      </p:tavLst>
                                    </p:anim>
                                    <p:set>
                                      <p:cBhvr>
                                        <p:cTn id="8" dur="1" fill="hold">
                                          <p:stCondLst>
                                            <p:cond delay="499"/>
                                          </p:stCondLst>
                                        </p:cTn>
                                        <p:tgtEl>
                                          <p:spTgt spid="10"/>
                                        </p:tgtEl>
                                        <p:attrNameLst>
                                          <p:attrName>style.visibility</p:attrName>
                                        </p:attrNameLst>
                                      </p:cBhvr>
                                      <p:to>
                                        <p:strVal val="hidden"/>
                                      </p:to>
                                    </p:set>
                                  </p:childTnLst>
                                </p:cTn>
                              </p:par>
                              <p:par>
                                <p:cTn id="9" presetID="6" presetClass="emph" presetSubtype="0" decel="100000" fill="hold" grpId="0" nodeType="withEffect">
                                  <p:stCondLst>
                                    <p:cond delay="0"/>
                                  </p:stCondLst>
                                  <p:childTnLst>
                                    <p:animScale>
                                      <p:cBhvr>
                                        <p:cTn id="10" dur="2200" fill="hold"/>
                                        <p:tgtEl>
                                          <p:spTgt spid="17"/>
                                        </p:tgtEl>
                                      </p:cBhvr>
                                      <p:by x="120000" y="120000"/>
                                    </p:animScale>
                                  </p:childTnLst>
                                </p:cTn>
                              </p:par>
                              <p:par>
                                <p:cTn id="11" presetID="6" presetClass="emph" presetSubtype="0" decel="100000" fill="hold" grpId="0" nodeType="withEffect">
                                  <p:stCondLst>
                                    <p:cond delay="0"/>
                                  </p:stCondLst>
                                  <p:childTnLst>
                                    <p:animScale>
                                      <p:cBhvr>
                                        <p:cTn id="12" dur="2900" fill="hold"/>
                                        <p:tgtEl>
                                          <p:spTgt spid="15"/>
                                        </p:tgtEl>
                                      </p:cBhvr>
                                      <p:by x="110000" y="110000"/>
                                    </p:animScale>
                                  </p:childTnLst>
                                </p:cTn>
                              </p:par>
                            </p:childTnLst>
                          </p:cTn>
                        </p:par>
                      </p:childTnLst>
                    </p:cTn>
                  </p:par>
                  <p:par>
                    <p:cTn id="13" fill="hold">
                      <p:stCondLst>
                        <p:cond delay="indefinite"/>
                      </p:stCondLst>
                      <p:childTnLst>
                        <p:par>
                          <p:cTn id="14" fill="hold">
                            <p:stCondLst>
                              <p:cond delay="0"/>
                            </p:stCondLst>
                            <p:childTnLst>
                              <p:par>
                                <p:cTn id="15" presetID="2" presetClass="exit" presetSubtype="8" accel="64000" decel="36000" fill="hold" grpId="0" nodeType="clickEffect">
                                  <p:stCondLst>
                                    <p:cond delay="0"/>
                                  </p:stCondLst>
                                  <p:childTnLst>
                                    <p:anim calcmode="lin" valueType="num">
                                      <p:cBhvr additive="base">
                                        <p:cTn id="16" dur="1500"/>
                                        <p:tgtEl>
                                          <p:spTgt spid="18">
                                            <p:txEl>
                                              <p:pRg st="0" end="0"/>
                                            </p:txEl>
                                          </p:spTgt>
                                        </p:tgtEl>
                                        <p:attrNameLst>
                                          <p:attrName>ppt_x</p:attrName>
                                        </p:attrNameLst>
                                      </p:cBhvr>
                                      <p:tavLst>
                                        <p:tav tm="0">
                                          <p:val>
                                            <p:strVal val="ppt_x"/>
                                          </p:val>
                                        </p:tav>
                                        <p:tav tm="100000">
                                          <p:val>
                                            <p:strVal val="0-ppt_w/2"/>
                                          </p:val>
                                        </p:tav>
                                      </p:tavLst>
                                    </p:anim>
                                    <p:anim calcmode="lin" valueType="num">
                                      <p:cBhvr additive="base">
                                        <p:cTn id="17" dur="1500"/>
                                        <p:tgtEl>
                                          <p:spTgt spid="18">
                                            <p:txEl>
                                              <p:pRg st="0" end="0"/>
                                            </p:txEl>
                                          </p:spTgt>
                                        </p:tgtEl>
                                        <p:attrNameLst>
                                          <p:attrName>ppt_y</p:attrName>
                                        </p:attrNameLst>
                                      </p:cBhvr>
                                      <p:tavLst>
                                        <p:tav tm="0">
                                          <p:val>
                                            <p:strVal val="ppt_y"/>
                                          </p:val>
                                        </p:tav>
                                        <p:tav tm="100000">
                                          <p:val>
                                            <p:strVal val="ppt_y"/>
                                          </p:val>
                                        </p:tav>
                                      </p:tavLst>
                                    </p:anim>
                                    <p:set>
                                      <p:cBhvr>
                                        <p:cTn id="18" dur="1" fill="hold">
                                          <p:stCondLst>
                                            <p:cond delay="1499"/>
                                          </p:stCondLst>
                                        </p:cTn>
                                        <p:tgtEl>
                                          <p:spTgt spid="18">
                                            <p:txEl>
                                              <p:pRg st="0" end="0"/>
                                            </p:txEl>
                                          </p:spTgt>
                                        </p:tgtEl>
                                        <p:attrNameLst>
                                          <p:attrName>style.visibility</p:attrName>
                                        </p:attrNameLst>
                                      </p:cBhvr>
                                      <p:to>
                                        <p:strVal val="hidden"/>
                                      </p:to>
                                    </p:set>
                                  </p:childTnLst>
                                </p:cTn>
                              </p:par>
                              <p:par>
                                <p:cTn id="19" presetID="2" presetClass="entr" presetSubtype="2" decel="10000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1000" fill="hold"/>
                                        <p:tgtEl>
                                          <p:spTgt spid="16"/>
                                        </p:tgtEl>
                                        <p:attrNameLst>
                                          <p:attrName>ppt_x</p:attrName>
                                        </p:attrNameLst>
                                      </p:cBhvr>
                                      <p:tavLst>
                                        <p:tav tm="0">
                                          <p:val>
                                            <p:strVal val="1+#ppt_w/2"/>
                                          </p:val>
                                        </p:tav>
                                        <p:tav tm="100000">
                                          <p:val>
                                            <p:strVal val="#ppt_x"/>
                                          </p:val>
                                        </p:tav>
                                      </p:tavLst>
                                    </p:anim>
                                    <p:anim calcmode="lin" valueType="num">
                                      <p:cBhvr additive="base">
                                        <p:cTn id="22" dur="1000" fill="hold"/>
                                        <p:tgtEl>
                                          <p:spTgt spid="16"/>
                                        </p:tgtEl>
                                        <p:attrNameLst>
                                          <p:attrName>ppt_y</p:attrName>
                                        </p:attrNameLst>
                                      </p:cBhvr>
                                      <p:tavLst>
                                        <p:tav tm="0">
                                          <p:val>
                                            <p:strVal val="#ppt_y"/>
                                          </p:val>
                                        </p:tav>
                                        <p:tav tm="100000">
                                          <p:val>
                                            <p:strVal val="#ppt_y"/>
                                          </p:val>
                                        </p:tav>
                                      </p:tavLst>
                                    </p:anim>
                                  </p:childTnLst>
                                </p:cTn>
                              </p:par>
                              <p:par>
                                <p:cTn id="23" presetID="2" presetClass="entr" presetSubtype="2" decel="100000" fill="hold" grpId="0" nodeType="withEffect">
                                  <p:stCondLst>
                                    <p:cond delay="20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1200" fill="hold"/>
                                        <p:tgtEl>
                                          <p:spTgt spid="13"/>
                                        </p:tgtEl>
                                        <p:attrNameLst>
                                          <p:attrName>ppt_x</p:attrName>
                                        </p:attrNameLst>
                                      </p:cBhvr>
                                      <p:tavLst>
                                        <p:tav tm="0">
                                          <p:val>
                                            <p:strVal val="1+#ppt_w/2"/>
                                          </p:val>
                                        </p:tav>
                                        <p:tav tm="100000">
                                          <p:val>
                                            <p:strVal val="#ppt_x"/>
                                          </p:val>
                                        </p:tav>
                                      </p:tavLst>
                                    </p:anim>
                                    <p:anim calcmode="lin" valueType="num">
                                      <p:cBhvr additive="base">
                                        <p:cTn id="26" dur="1200" fill="hold"/>
                                        <p:tgtEl>
                                          <p:spTgt spid="13"/>
                                        </p:tgtEl>
                                        <p:attrNameLst>
                                          <p:attrName>ppt_y</p:attrName>
                                        </p:attrNameLst>
                                      </p:cBhvr>
                                      <p:tavLst>
                                        <p:tav tm="0">
                                          <p:val>
                                            <p:strVal val="#ppt_y"/>
                                          </p:val>
                                        </p:tav>
                                        <p:tav tm="100000">
                                          <p:val>
                                            <p:strVal val="#ppt_y"/>
                                          </p:val>
                                        </p:tav>
                                      </p:tavLst>
                                    </p:anim>
                                  </p:childTnLst>
                                </p:cTn>
                              </p:par>
                              <p:par>
                                <p:cTn id="27" presetID="2" presetClass="entr" presetSubtype="2" decel="90000" fill="hold" nodeType="withEffect">
                                  <p:stCondLst>
                                    <p:cond delay="120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700" fill="hold"/>
                                        <p:tgtEl>
                                          <p:spTgt spid="20"/>
                                        </p:tgtEl>
                                        <p:attrNameLst>
                                          <p:attrName>ppt_x</p:attrName>
                                        </p:attrNameLst>
                                      </p:cBhvr>
                                      <p:tavLst>
                                        <p:tav tm="0">
                                          <p:val>
                                            <p:strVal val="1+#ppt_w/2"/>
                                          </p:val>
                                        </p:tav>
                                        <p:tav tm="100000">
                                          <p:val>
                                            <p:strVal val="#ppt_x"/>
                                          </p:val>
                                        </p:tav>
                                      </p:tavLst>
                                    </p:anim>
                                    <p:anim calcmode="lin" valueType="num">
                                      <p:cBhvr additive="base">
                                        <p:cTn id="30" dur="7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3" grpId="0"/>
      <p:bldP spid="16" grpId="0"/>
      <p:bldP spid="15" grpId="0" animBg="1"/>
      <p:bldP spid="18" grpId="0" build="allAtOnce"/>
      <p:bldP spid="1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5-Point Star 16"/>
          <p:cNvSpPr/>
          <p:nvPr/>
        </p:nvSpPr>
        <p:spPr>
          <a:xfrm rot="20917018">
            <a:off x="-377130" y="1541259"/>
            <a:ext cx="3217370" cy="3217370"/>
          </a:xfrm>
          <a:prstGeom prst="star5">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lowchart: Process 1"/>
          <p:cNvSpPr/>
          <p:nvPr/>
        </p:nvSpPr>
        <p:spPr>
          <a:xfrm>
            <a:off x="381000" y="222637"/>
            <a:ext cx="7010400" cy="4787513"/>
          </a:xfrm>
          <a:prstGeom prst="flowChartProcess">
            <a:avLst/>
          </a:prstGeom>
          <a:gradFill>
            <a:gsLst>
              <a:gs pos="0">
                <a:srgbClr val="88A9D2">
                  <a:alpha val="79000"/>
                </a:srgbClr>
              </a:gs>
              <a:gs pos="46000">
                <a:srgbClr val="5887C0">
                  <a:alpha val="87000"/>
                </a:srgbClr>
              </a:gs>
              <a:gs pos="100000">
                <a:srgbClr val="233C5B"/>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33400" y="303238"/>
            <a:ext cx="5638800" cy="563231"/>
          </a:xfrm>
          <a:prstGeom prst="rect">
            <a:avLst/>
          </a:prstGeom>
          <a:noFill/>
        </p:spPr>
        <p:txBody>
          <a:bodyPr wrap="square" rtlCol="0">
            <a:spAutoFit/>
          </a:bodyPr>
          <a:lstStyle/>
          <a:p>
            <a:pPr>
              <a:lnSpc>
                <a:spcPct val="80000"/>
              </a:lnSpc>
            </a:pPr>
            <a:r>
              <a:rPr lang="en-US" sz="3600" dirty="0" smtClean="0">
                <a:solidFill>
                  <a:schemeClr val="bg1"/>
                </a:solidFill>
                <a:latin typeface="Minion Pro"/>
              </a:rPr>
              <a:t>SLH Parking Team</a:t>
            </a:r>
            <a:endParaRPr lang="en-US" sz="3600" dirty="0">
              <a:solidFill>
                <a:schemeClr val="bg1"/>
              </a:solidFill>
              <a:latin typeface="Minion Pro"/>
            </a:endParaRPr>
          </a:p>
        </p:txBody>
      </p:sp>
      <p:sp>
        <p:nvSpPr>
          <p:cNvPr id="14" name="5-Point Star 13"/>
          <p:cNvSpPr/>
          <p:nvPr/>
        </p:nvSpPr>
        <p:spPr>
          <a:xfrm rot="818782">
            <a:off x="7041993" y="-131446"/>
            <a:ext cx="2575667" cy="2575667"/>
          </a:xfrm>
          <a:prstGeom prst="star5">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33400" y="1040548"/>
            <a:ext cx="3200400" cy="1200329"/>
          </a:xfrm>
          <a:prstGeom prst="rect">
            <a:avLst/>
          </a:prstGeom>
          <a:noFill/>
        </p:spPr>
        <p:txBody>
          <a:bodyPr wrap="square" rtlCol="0">
            <a:spAutoFit/>
          </a:bodyPr>
          <a:lstStyle/>
          <a:p>
            <a:r>
              <a:rPr lang="en-US" sz="2400" dirty="0" smtClean="0">
                <a:solidFill>
                  <a:schemeClr val="bg1"/>
                </a:solidFill>
                <a:latin typeface="Arial" pitchFamily="34" charset="0"/>
                <a:cs typeface="Arial" pitchFamily="34" charset="0"/>
              </a:rPr>
              <a:t>Lucia </a:t>
            </a:r>
            <a:r>
              <a:rPr lang="en-US" sz="2400" dirty="0" err="1" smtClean="0">
                <a:solidFill>
                  <a:schemeClr val="bg1"/>
                </a:solidFill>
                <a:latin typeface="Arial" pitchFamily="34" charset="0"/>
                <a:cs typeface="Arial" pitchFamily="34" charset="0"/>
              </a:rPr>
              <a:t>Lacayo</a:t>
            </a:r>
            <a:endParaRPr lang="en-US" sz="2400" dirty="0" smtClean="0">
              <a:solidFill>
                <a:schemeClr val="bg1"/>
              </a:solidFill>
              <a:latin typeface="Arial" pitchFamily="34" charset="0"/>
              <a:cs typeface="Arial" pitchFamily="34" charset="0"/>
            </a:endParaRPr>
          </a:p>
          <a:p>
            <a:r>
              <a:rPr lang="en-US" sz="2400" dirty="0" smtClean="0">
                <a:solidFill>
                  <a:schemeClr val="bg1"/>
                </a:solidFill>
              </a:rPr>
              <a:t>Enrique Gomez</a:t>
            </a:r>
          </a:p>
          <a:p>
            <a:r>
              <a:rPr lang="en-US" sz="2400" dirty="0" smtClean="0">
                <a:solidFill>
                  <a:schemeClr val="bg1"/>
                </a:solidFill>
                <a:latin typeface="Arial" pitchFamily="34" charset="0"/>
                <a:cs typeface="Arial" pitchFamily="34" charset="0"/>
              </a:rPr>
              <a:t>Guillermo Peralta</a:t>
            </a:r>
            <a:endParaRPr lang="en-US" sz="2400" dirty="0" smtClean="0">
              <a:solidFill>
                <a:schemeClr val="bg1"/>
              </a:solidFill>
              <a:latin typeface="Arial" pitchFamily="34" charset="0"/>
              <a:cs typeface="Arial" pitchFamily="34" charset="0"/>
            </a:endParaRPr>
          </a:p>
        </p:txBody>
      </p:sp>
      <p:pic>
        <p:nvPicPr>
          <p:cNvPr id="20" name="Picture 19"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712" y="750969"/>
            <a:ext cx="3972477" cy="4206854"/>
          </a:xfrm>
          <a:prstGeom prst="rect">
            <a:avLst/>
          </a:prstGeom>
        </p:spPr>
      </p:pic>
      <p:sp>
        <p:nvSpPr>
          <p:cNvPr id="15" name="5-Point Star 14"/>
          <p:cNvSpPr/>
          <p:nvPr/>
        </p:nvSpPr>
        <p:spPr>
          <a:xfrm rot="20695130">
            <a:off x="2292842" y="2486158"/>
            <a:ext cx="1603690" cy="1603690"/>
          </a:xfrm>
          <a:prstGeom prst="star5">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hidden="1"/>
          <p:cNvSpPr txBox="1"/>
          <p:nvPr/>
        </p:nvSpPr>
        <p:spPr>
          <a:xfrm>
            <a:off x="1444749" y="958975"/>
            <a:ext cx="5638800" cy="1421928"/>
          </a:xfrm>
          <a:prstGeom prst="rect">
            <a:avLst/>
          </a:prstGeom>
          <a:noFill/>
        </p:spPr>
        <p:txBody>
          <a:bodyPr wrap="square" rtlCol="0">
            <a:spAutoFit/>
          </a:bodyPr>
          <a:lstStyle/>
          <a:p>
            <a:pPr>
              <a:lnSpc>
                <a:spcPct val="80000"/>
              </a:lnSpc>
            </a:pPr>
            <a:r>
              <a:rPr lang="en-US" sz="3600" b="1" dirty="0" smtClean="0">
                <a:solidFill>
                  <a:schemeClr val="bg1"/>
                </a:solidFill>
                <a:effectLst>
                  <a:outerShdw blurRad="38100" dist="38100" dir="2700000" algn="tl">
                    <a:srgbClr val="000000">
                      <a:alpha val="43137"/>
                    </a:srgbClr>
                  </a:outerShdw>
                </a:effectLst>
                <a:latin typeface="+mj-lt"/>
              </a:rPr>
              <a:t>And now, we want to take this time to recognize one of our own…</a:t>
            </a:r>
            <a:endParaRPr lang="en-US" sz="3600" b="1" dirty="0" smtClean="0">
              <a:solidFill>
                <a:srgbClr val="FFFF00"/>
              </a:solidFill>
              <a:effectLst>
                <a:outerShdw blurRad="38100" dist="38100" dir="2700000" algn="tl">
                  <a:srgbClr val="000000">
                    <a:alpha val="43137"/>
                  </a:srgbClr>
                </a:outerShdw>
              </a:effectLst>
              <a:latin typeface="+mj-lt"/>
            </a:endParaRPr>
          </a:p>
        </p:txBody>
      </p:sp>
      <p:sp>
        <p:nvSpPr>
          <p:cNvPr id="10" name="And Now..." hidden="1"/>
          <p:cNvSpPr txBox="1"/>
          <p:nvPr/>
        </p:nvSpPr>
        <p:spPr>
          <a:xfrm>
            <a:off x="1444749" y="669677"/>
            <a:ext cx="5638800" cy="1449628"/>
          </a:xfrm>
          <a:prstGeom prst="rect">
            <a:avLst/>
          </a:prstGeom>
          <a:noFill/>
        </p:spPr>
        <p:txBody>
          <a:bodyPr wrap="square" rtlCol="0">
            <a:spAutoFit/>
          </a:bodyPr>
          <a:lstStyle/>
          <a:p>
            <a:pPr>
              <a:lnSpc>
                <a:spcPct val="80000"/>
              </a:lnSpc>
            </a:pPr>
            <a:r>
              <a:rPr lang="en-US" sz="3600" b="1" dirty="0" smtClean="0">
                <a:solidFill>
                  <a:schemeClr val="bg1"/>
                </a:solidFill>
                <a:effectLst>
                  <a:outerShdw blurRad="38100" dist="38100" dir="2700000" algn="tl">
                    <a:srgbClr val="000000">
                      <a:alpha val="43137"/>
                    </a:srgbClr>
                  </a:outerShdw>
                </a:effectLst>
                <a:latin typeface="+mj-lt"/>
              </a:rPr>
              <a:t>And now let’s take a moment to recognize one of our star employees…</a:t>
            </a:r>
            <a:endParaRPr lang="en-US" sz="3600" b="1" dirty="0" smtClean="0">
              <a:solidFill>
                <a:srgbClr val="FFFF00"/>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35465988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grpId="0" nodeType="click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0-ppt_w/2"/>
                                          </p:val>
                                        </p:tav>
                                      </p:tavLst>
                                    </p:anim>
                                    <p:anim calcmode="lin" valueType="num">
                                      <p:cBhvr additive="base">
                                        <p:cTn id="7" dur="500"/>
                                        <p:tgtEl>
                                          <p:spTgt spid="10"/>
                                        </p:tgtEl>
                                        <p:attrNameLst>
                                          <p:attrName>ppt_y</p:attrName>
                                        </p:attrNameLst>
                                      </p:cBhvr>
                                      <p:tavLst>
                                        <p:tav tm="0">
                                          <p:val>
                                            <p:strVal val="ppt_y"/>
                                          </p:val>
                                        </p:tav>
                                        <p:tav tm="100000">
                                          <p:val>
                                            <p:strVal val="ppt_y"/>
                                          </p:val>
                                        </p:tav>
                                      </p:tavLst>
                                    </p:anim>
                                    <p:set>
                                      <p:cBhvr>
                                        <p:cTn id="8" dur="1" fill="hold">
                                          <p:stCondLst>
                                            <p:cond delay="499"/>
                                          </p:stCondLst>
                                        </p:cTn>
                                        <p:tgtEl>
                                          <p:spTgt spid="10"/>
                                        </p:tgtEl>
                                        <p:attrNameLst>
                                          <p:attrName>style.visibility</p:attrName>
                                        </p:attrNameLst>
                                      </p:cBhvr>
                                      <p:to>
                                        <p:strVal val="hidden"/>
                                      </p:to>
                                    </p:set>
                                  </p:childTnLst>
                                </p:cTn>
                              </p:par>
                              <p:par>
                                <p:cTn id="9" presetID="6" presetClass="emph" presetSubtype="0" decel="100000" fill="hold" grpId="0" nodeType="withEffect">
                                  <p:stCondLst>
                                    <p:cond delay="0"/>
                                  </p:stCondLst>
                                  <p:childTnLst>
                                    <p:animScale>
                                      <p:cBhvr>
                                        <p:cTn id="10" dur="2200" fill="hold"/>
                                        <p:tgtEl>
                                          <p:spTgt spid="17"/>
                                        </p:tgtEl>
                                      </p:cBhvr>
                                      <p:by x="120000" y="120000"/>
                                    </p:animScale>
                                  </p:childTnLst>
                                </p:cTn>
                              </p:par>
                              <p:par>
                                <p:cTn id="11" presetID="6" presetClass="emph" presetSubtype="0" decel="100000" fill="hold" grpId="0" nodeType="withEffect">
                                  <p:stCondLst>
                                    <p:cond delay="0"/>
                                  </p:stCondLst>
                                  <p:childTnLst>
                                    <p:animScale>
                                      <p:cBhvr>
                                        <p:cTn id="12" dur="2900" fill="hold"/>
                                        <p:tgtEl>
                                          <p:spTgt spid="15"/>
                                        </p:tgtEl>
                                      </p:cBhvr>
                                      <p:by x="110000" y="110000"/>
                                    </p:animScale>
                                  </p:childTnLst>
                                </p:cTn>
                              </p:par>
                            </p:childTnLst>
                          </p:cTn>
                        </p:par>
                      </p:childTnLst>
                    </p:cTn>
                  </p:par>
                  <p:par>
                    <p:cTn id="13" fill="hold">
                      <p:stCondLst>
                        <p:cond delay="indefinite"/>
                      </p:stCondLst>
                      <p:childTnLst>
                        <p:par>
                          <p:cTn id="14" fill="hold">
                            <p:stCondLst>
                              <p:cond delay="0"/>
                            </p:stCondLst>
                            <p:childTnLst>
                              <p:par>
                                <p:cTn id="15" presetID="2" presetClass="exit" presetSubtype="8" accel="64000" decel="36000" fill="hold" grpId="0" nodeType="clickEffect">
                                  <p:stCondLst>
                                    <p:cond delay="0"/>
                                  </p:stCondLst>
                                  <p:childTnLst>
                                    <p:anim calcmode="lin" valueType="num">
                                      <p:cBhvr additive="base">
                                        <p:cTn id="16" dur="1500"/>
                                        <p:tgtEl>
                                          <p:spTgt spid="18">
                                            <p:txEl>
                                              <p:pRg st="0" end="0"/>
                                            </p:txEl>
                                          </p:spTgt>
                                        </p:tgtEl>
                                        <p:attrNameLst>
                                          <p:attrName>ppt_x</p:attrName>
                                        </p:attrNameLst>
                                      </p:cBhvr>
                                      <p:tavLst>
                                        <p:tav tm="0">
                                          <p:val>
                                            <p:strVal val="ppt_x"/>
                                          </p:val>
                                        </p:tav>
                                        <p:tav tm="100000">
                                          <p:val>
                                            <p:strVal val="0-ppt_w/2"/>
                                          </p:val>
                                        </p:tav>
                                      </p:tavLst>
                                    </p:anim>
                                    <p:anim calcmode="lin" valueType="num">
                                      <p:cBhvr additive="base">
                                        <p:cTn id="17" dur="1500"/>
                                        <p:tgtEl>
                                          <p:spTgt spid="18">
                                            <p:txEl>
                                              <p:pRg st="0" end="0"/>
                                            </p:txEl>
                                          </p:spTgt>
                                        </p:tgtEl>
                                        <p:attrNameLst>
                                          <p:attrName>ppt_y</p:attrName>
                                        </p:attrNameLst>
                                      </p:cBhvr>
                                      <p:tavLst>
                                        <p:tav tm="0">
                                          <p:val>
                                            <p:strVal val="ppt_y"/>
                                          </p:val>
                                        </p:tav>
                                        <p:tav tm="100000">
                                          <p:val>
                                            <p:strVal val="ppt_y"/>
                                          </p:val>
                                        </p:tav>
                                      </p:tavLst>
                                    </p:anim>
                                    <p:set>
                                      <p:cBhvr>
                                        <p:cTn id="18" dur="1" fill="hold">
                                          <p:stCondLst>
                                            <p:cond delay="1499"/>
                                          </p:stCondLst>
                                        </p:cTn>
                                        <p:tgtEl>
                                          <p:spTgt spid="18">
                                            <p:txEl>
                                              <p:pRg st="0" end="0"/>
                                            </p:txEl>
                                          </p:spTgt>
                                        </p:tgtEl>
                                        <p:attrNameLst>
                                          <p:attrName>style.visibility</p:attrName>
                                        </p:attrNameLst>
                                      </p:cBhvr>
                                      <p:to>
                                        <p:strVal val="hidden"/>
                                      </p:to>
                                    </p:set>
                                  </p:childTnLst>
                                </p:cTn>
                              </p:par>
                              <p:par>
                                <p:cTn id="19" presetID="2" presetClass="entr" presetSubtype="2" decel="10000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1000" fill="hold"/>
                                        <p:tgtEl>
                                          <p:spTgt spid="16"/>
                                        </p:tgtEl>
                                        <p:attrNameLst>
                                          <p:attrName>ppt_x</p:attrName>
                                        </p:attrNameLst>
                                      </p:cBhvr>
                                      <p:tavLst>
                                        <p:tav tm="0">
                                          <p:val>
                                            <p:strVal val="1+#ppt_w/2"/>
                                          </p:val>
                                        </p:tav>
                                        <p:tav tm="100000">
                                          <p:val>
                                            <p:strVal val="#ppt_x"/>
                                          </p:val>
                                        </p:tav>
                                      </p:tavLst>
                                    </p:anim>
                                    <p:anim calcmode="lin" valueType="num">
                                      <p:cBhvr additive="base">
                                        <p:cTn id="22" dur="1000" fill="hold"/>
                                        <p:tgtEl>
                                          <p:spTgt spid="16"/>
                                        </p:tgtEl>
                                        <p:attrNameLst>
                                          <p:attrName>ppt_y</p:attrName>
                                        </p:attrNameLst>
                                      </p:cBhvr>
                                      <p:tavLst>
                                        <p:tav tm="0">
                                          <p:val>
                                            <p:strVal val="#ppt_y"/>
                                          </p:val>
                                        </p:tav>
                                        <p:tav tm="100000">
                                          <p:val>
                                            <p:strVal val="#ppt_y"/>
                                          </p:val>
                                        </p:tav>
                                      </p:tavLst>
                                    </p:anim>
                                  </p:childTnLst>
                                </p:cTn>
                              </p:par>
                              <p:par>
                                <p:cTn id="23" presetID="2" presetClass="entr" presetSubtype="2" decel="100000" fill="hold" grpId="0" nodeType="withEffect">
                                  <p:stCondLst>
                                    <p:cond delay="20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1200" fill="hold"/>
                                        <p:tgtEl>
                                          <p:spTgt spid="13"/>
                                        </p:tgtEl>
                                        <p:attrNameLst>
                                          <p:attrName>ppt_x</p:attrName>
                                        </p:attrNameLst>
                                      </p:cBhvr>
                                      <p:tavLst>
                                        <p:tav tm="0">
                                          <p:val>
                                            <p:strVal val="1+#ppt_w/2"/>
                                          </p:val>
                                        </p:tav>
                                        <p:tav tm="100000">
                                          <p:val>
                                            <p:strVal val="#ppt_x"/>
                                          </p:val>
                                        </p:tav>
                                      </p:tavLst>
                                    </p:anim>
                                    <p:anim calcmode="lin" valueType="num">
                                      <p:cBhvr additive="base">
                                        <p:cTn id="26" dur="1200" fill="hold"/>
                                        <p:tgtEl>
                                          <p:spTgt spid="13"/>
                                        </p:tgtEl>
                                        <p:attrNameLst>
                                          <p:attrName>ppt_y</p:attrName>
                                        </p:attrNameLst>
                                      </p:cBhvr>
                                      <p:tavLst>
                                        <p:tav tm="0">
                                          <p:val>
                                            <p:strVal val="#ppt_y"/>
                                          </p:val>
                                        </p:tav>
                                        <p:tav tm="100000">
                                          <p:val>
                                            <p:strVal val="#ppt_y"/>
                                          </p:val>
                                        </p:tav>
                                      </p:tavLst>
                                    </p:anim>
                                  </p:childTnLst>
                                </p:cTn>
                              </p:par>
                              <p:par>
                                <p:cTn id="27" presetID="2" presetClass="entr" presetSubtype="2" decel="90000" fill="hold" nodeType="withEffect">
                                  <p:stCondLst>
                                    <p:cond delay="120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700" fill="hold"/>
                                        <p:tgtEl>
                                          <p:spTgt spid="20"/>
                                        </p:tgtEl>
                                        <p:attrNameLst>
                                          <p:attrName>ppt_x</p:attrName>
                                        </p:attrNameLst>
                                      </p:cBhvr>
                                      <p:tavLst>
                                        <p:tav tm="0">
                                          <p:val>
                                            <p:strVal val="1+#ppt_w/2"/>
                                          </p:val>
                                        </p:tav>
                                        <p:tav tm="100000">
                                          <p:val>
                                            <p:strVal val="#ppt_x"/>
                                          </p:val>
                                        </p:tav>
                                      </p:tavLst>
                                    </p:anim>
                                    <p:anim calcmode="lin" valueType="num">
                                      <p:cBhvr additive="base">
                                        <p:cTn id="30" dur="7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3" grpId="0"/>
      <p:bldP spid="16" grpId="0"/>
      <p:bldP spid="15" grpId="0" animBg="1"/>
      <p:bldP spid="18" grpId="0" build="allAtOnce"/>
      <p:bldP spid="1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0" y="-19049"/>
            <a:ext cx="2362200" cy="523220"/>
          </a:xfrm>
          <a:prstGeom prst="rect">
            <a:avLst/>
          </a:prstGeom>
          <a:noFill/>
        </p:spPr>
        <p:txBody>
          <a:bodyPr wrap="square" lIns="91425" tIns="45712" rIns="91425" bIns="45712" rtlCol="0">
            <a:spAutoFit/>
          </a:bodyPr>
          <a:lstStyle/>
          <a:p>
            <a:r>
              <a:rPr lang="en-US" sz="2800" dirty="0" smtClean="0">
                <a:solidFill>
                  <a:schemeClr val="accent1">
                    <a:lumMod val="20000"/>
                    <a:lumOff val="80000"/>
                  </a:schemeClr>
                </a:solidFill>
                <a:latin typeface="Arial" pitchFamily="34" charset="0"/>
                <a:cs typeface="Arial" pitchFamily="34" charset="0"/>
              </a:rPr>
              <a:t>Performance</a:t>
            </a:r>
            <a:endParaRPr lang="en-US" sz="2800" dirty="0">
              <a:solidFill>
                <a:schemeClr val="accent1">
                  <a:lumMod val="20000"/>
                  <a:lumOff val="80000"/>
                </a:schemeClr>
              </a:solidFill>
              <a:latin typeface="Arial" pitchFamily="34" charset="0"/>
              <a:cs typeface="Arial" pitchFamily="34" charset="0"/>
            </a:endParaRPr>
          </a:p>
        </p:txBody>
      </p:sp>
      <p:sp>
        <p:nvSpPr>
          <p:cNvPr id="5" name="TextBox 4"/>
          <p:cNvSpPr txBox="1"/>
          <p:nvPr/>
        </p:nvSpPr>
        <p:spPr>
          <a:xfrm>
            <a:off x="533400" y="-19049"/>
            <a:ext cx="2209800" cy="523220"/>
          </a:xfrm>
          <a:prstGeom prst="rect">
            <a:avLst/>
          </a:prstGeom>
          <a:noFill/>
        </p:spPr>
        <p:txBody>
          <a:bodyPr wrap="square" lIns="91425" tIns="45712" rIns="91425" bIns="45712" rtlCol="0">
            <a:spAutoFit/>
          </a:bodyPr>
          <a:lstStyle/>
          <a:p>
            <a:r>
              <a:rPr lang="en-US" sz="2800" dirty="0" smtClean="0">
                <a:solidFill>
                  <a:schemeClr val="accent1">
                    <a:lumMod val="20000"/>
                    <a:lumOff val="80000"/>
                  </a:schemeClr>
                </a:solidFill>
                <a:latin typeface="Arial" pitchFamily="34" charset="0"/>
                <a:cs typeface="Arial" pitchFamily="34" charset="0"/>
              </a:rPr>
              <a:t>Care</a:t>
            </a:r>
            <a:endParaRPr lang="en-US" sz="2800" dirty="0">
              <a:solidFill>
                <a:schemeClr val="accent1">
                  <a:lumMod val="20000"/>
                  <a:lumOff val="80000"/>
                </a:schemeClr>
              </a:solidFill>
              <a:latin typeface="Arial" pitchFamily="34" charset="0"/>
              <a:cs typeface="Arial"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70951">
            <a:off x="5848436" y="2867651"/>
            <a:ext cx="3289946" cy="2196495"/>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052917">
            <a:off x="5420152" y="656951"/>
            <a:ext cx="3211637" cy="2176243"/>
          </a:xfrm>
          <a:prstGeom prst="rect">
            <a:avLst/>
          </a:prstGeom>
        </p:spPr>
      </p:pic>
      <p:sp>
        <p:nvSpPr>
          <p:cNvPr id="9" name="TextBox 8"/>
          <p:cNvSpPr txBox="1"/>
          <p:nvPr/>
        </p:nvSpPr>
        <p:spPr>
          <a:xfrm>
            <a:off x="6934200" y="-19049"/>
            <a:ext cx="2209800" cy="523220"/>
          </a:xfrm>
          <a:prstGeom prst="rect">
            <a:avLst/>
          </a:prstGeom>
          <a:noFill/>
        </p:spPr>
        <p:txBody>
          <a:bodyPr wrap="square" lIns="91425" tIns="45712" rIns="91425" bIns="45712" rtlCol="0">
            <a:spAutoFit/>
          </a:bodyPr>
          <a:lstStyle/>
          <a:p>
            <a:r>
              <a:rPr lang="en-US" sz="2800" dirty="0" smtClean="0">
                <a:solidFill>
                  <a:schemeClr val="accent1">
                    <a:lumMod val="20000"/>
                    <a:lumOff val="80000"/>
                  </a:schemeClr>
                </a:solidFill>
                <a:latin typeface="Arial" pitchFamily="34" charset="0"/>
                <a:cs typeface="Arial" pitchFamily="34" charset="0"/>
              </a:rPr>
              <a:t>Community</a:t>
            </a:r>
            <a:endParaRPr lang="en-US" sz="2800" dirty="0">
              <a:solidFill>
                <a:schemeClr val="accent1">
                  <a:lumMod val="20000"/>
                  <a:lumOff val="80000"/>
                </a:schemeClr>
              </a:solidFill>
              <a:latin typeface="Arial" pitchFamily="34" charset="0"/>
              <a:cs typeface="Arial" pitchFamily="34" charset="0"/>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312021">
            <a:off x="2332836" y="2584178"/>
            <a:ext cx="3137333" cy="2340857"/>
          </a:xfrm>
          <a:prstGeom prst="rect">
            <a:avLst/>
          </a:prstGeom>
          <a:effectLst>
            <a:outerShdw blurRad="152400" dist="152400" dir="5400000" algn="ctr" rotWithShape="0">
              <a:srgbClr val="000000">
                <a:alpha val="44000"/>
              </a:srgbClr>
            </a:outerShdw>
          </a:effectLst>
        </p:spPr>
      </p:pic>
      <p:sp>
        <p:nvSpPr>
          <p:cNvPr id="12" name="Title 11"/>
          <p:cNvSpPr>
            <a:spLocks noGrp="1"/>
          </p:cNvSpPr>
          <p:nvPr>
            <p:ph type="title"/>
          </p:nvPr>
        </p:nvSpPr>
        <p:spPr>
          <a:xfrm>
            <a:off x="273255" y="742950"/>
            <a:ext cx="4939890" cy="1380922"/>
          </a:xfrm>
        </p:spPr>
        <p:txBody>
          <a:bodyPr/>
          <a:lstStyle/>
          <a:p>
            <a:r>
              <a:rPr lang="en-US" dirty="0" smtClean="0"/>
              <a:t>Our investment in the community</a:t>
            </a:r>
            <a:endParaRPr lang="en-US" dirty="0"/>
          </a:p>
        </p:txBody>
      </p:sp>
      <p:sp>
        <p:nvSpPr>
          <p:cNvPr id="14" name="TextBox 13"/>
          <p:cNvSpPr txBox="1"/>
          <p:nvPr/>
        </p:nvSpPr>
        <p:spPr>
          <a:xfrm>
            <a:off x="2286000" y="11334"/>
            <a:ext cx="2362200" cy="523220"/>
          </a:xfrm>
          <a:prstGeom prst="rect">
            <a:avLst/>
          </a:prstGeom>
          <a:noFill/>
        </p:spPr>
        <p:txBody>
          <a:bodyPr wrap="square" lIns="91425" tIns="45712" rIns="91425" bIns="45712" rtlCol="0">
            <a:spAutoFit/>
          </a:bodyPr>
          <a:lstStyle/>
          <a:p>
            <a:r>
              <a:rPr lang="en-US" sz="2800" dirty="0" smtClean="0">
                <a:solidFill>
                  <a:srgbClr val="93CFD9"/>
                </a:solidFill>
              </a:rPr>
              <a:t>Performance</a:t>
            </a:r>
            <a:endParaRPr lang="en-US" sz="2800" dirty="0">
              <a:solidFill>
                <a:srgbClr val="008599"/>
              </a:solidFill>
              <a:latin typeface="Arial" pitchFamily="34" charset="0"/>
              <a:cs typeface="Arial" pitchFamily="34" charset="0"/>
            </a:endParaRPr>
          </a:p>
        </p:txBody>
      </p:sp>
      <p:sp>
        <p:nvSpPr>
          <p:cNvPr id="15" name="TextBox 14"/>
          <p:cNvSpPr txBox="1"/>
          <p:nvPr/>
        </p:nvSpPr>
        <p:spPr>
          <a:xfrm>
            <a:off x="6934200" y="11334"/>
            <a:ext cx="22098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Community</a:t>
            </a:r>
            <a:endParaRPr lang="en-US" sz="2800" dirty="0">
              <a:solidFill>
                <a:srgbClr val="93CFD9"/>
              </a:solidFill>
              <a:latin typeface="Arial" pitchFamily="34" charset="0"/>
              <a:cs typeface="Arial" pitchFamily="34" charset="0"/>
            </a:endParaRPr>
          </a:p>
        </p:txBody>
      </p:sp>
      <p:sp>
        <p:nvSpPr>
          <p:cNvPr id="16" name="TextBox 15"/>
          <p:cNvSpPr txBox="1"/>
          <p:nvPr/>
        </p:nvSpPr>
        <p:spPr>
          <a:xfrm>
            <a:off x="533400" y="11334"/>
            <a:ext cx="22098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Care</a:t>
            </a:r>
            <a:endParaRPr lang="en-US" sz="2800" dirty="0">
              <a:solidFill>
                <a:srgbClr val="93CFD9"/>
              </a:solidFill>
              <a:latin typeface="Arial" pitchFamily="34" charset="0"/>
              <a:cs typeface="Arial" pitchFamily="34" charset="0"/>
            </a:endParaRPr>
          </a:p>
        </p:txBody>
      </p:sp>
      <p:sp>
        <p:nvSpPr>
          <p:cNvPr id="17" name="TextBox 16"/>
          <p:cNvSpPr txBox="1"/>
          <p:nvPr/>
        </p:nvSpPr>
        <p:spPr>
          <a:xfrm>
            <a:off x="5181601" y="11334"/>
            <a:ext cx="685801" cy="52322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Me</a:t>
            </a:r>
            <a:endParaRPr lang="en-US" sz="2800" dirty="0">
              <a:solidFill>
                <a:srgbClr val="008599"/>
              </a:solidFill>
              <a:latin typeface="Arial" pitchFamily="34" charset="0"/>
              <a:cs typeface="Arial"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10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300"/>
                                        <p:tgtEl>
                                          <p:spTgt spid="6"/>
                                        </p:tgtEl>
                                      </p:cBhvr>
                                    </p:animEffect>
                                  </p:childTnLst>
                                </p:cTn>
                              </p:par>
                              <p:par>
                                <p:cTn id="11" presetID="10" presetClass="entr" presetSubtype="0" fill="hold" nodeType="withEffect">
                                  <p:stCondLst>
                                    <p:cond delay="15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400"/>
                                        <p:tgtEl>
                                          <p:spTgt spid="11"/>
                                        </p:tgtEl>
                                      </p:cBhvr>
                                    </p:animEffect>
                                  </p:childTnLst>
                                </p:cTn>
                              </p:par>
                              <p:par>
                                <p:cTn id="14" presetID="19" presetClass="emph" presetSubtype="0" fill="hold" nodeType="withEffect">
                                  <p:stCondLst>
                                    <p:cond delay="0"/>
                                  </p:stCondLst>
                                  <p:childTnLst>
                                    <p:animClr clrSpc="rgb" dir="cw">
                                      <p:cBhvr override="childStyle">
                                        <p:cTn id="15" dur="500" fill="hold"/>
                                        <p:tgtEl>
                                          <p:spTgt spid="17">
                                            <p:txEl>
                                              <p:pRg st="0" end="0"/>
                                            </p:txEl>
                                          </p:spTgt>
                                        </p:tgtEl>
                                        <p:attrNameLst>
                                          <p:attrName>style.color</p:attrName>
                                        </p:attrNameLst>
                                      </p:cBhvr>
                                      <p:to>
                                        <a:srgbClr val="93CFD9"/>
                                      </p:to>
                                    </p:animClr>
                                    <p:animClr clrSpc="rgb" dir="cw">
                                      <p:cBhvr>
                                        <p:cTn id="16" dur="500" fill="hold"/>
                                        <p:tgtEl>
                                          <p:spTgt spid="17">
                                            <p:txEl>
                                              <p:pRg st="0" end="0"/>
                                            </p:txEl>
                                          </p:spTgt>
                                        </p:tgtEl>
                                        <p:attrNameLst>
                                          <p:attrName>fillcolor</p:attrName>
                                        </p:attrNameLst>
                                      </p:cBhvr>
                                      <p:to>
                                        <a:srgbClr val="93CFD9"/>
                                      </p:to>
                                    </p:animClr>
                                    <p:set>
                                      <p:cBhvr>
                                        <p:cTn id="17" dur="500" fill="hold"/>
                                        <p:tgtEl>
                                          <p:spTgt spid="17">
                                            <p:txEl>
                                              <p:pRg st="0" end="0"/>
                                            </p:txEl>
                                          </p:spTgt>
                                        </p:tgtEl>
                                        <p:attrNameLst>
                                          <p:attrName>fill.type</p:attrName>
                                        </p:attrNameLst>
                                      </p:cBhvr>
                                      <p:to>
                                        <p:strVal val="solid"/>
                                      </p:to>
                                    </p:set>
                                    <p:set>
                                      <p:cBhvr>
                                        <p:cTn id="18" dur="500" fill="hold"/>
                                        <p:tgtEl>
                                          <p:spTgt spid="17">
                                            <p:txEl>
                                              <p:pRg st="0" end="0"/>
                                            </p:txEl>
                                          </p:spTgt>
                                        </p:tgtEl>
                                        <p:attrNameLst>
                                          <p:attrName>fill.on</p:attrName>
                                        </p:attrNameLst>
                                      </p:cBhvr>
                                      <p:to>
                                        <p:strVal val="true"/>
                                      </p:to>
                                    </p:set>
                                  </p:childTnLst>
                                </p:cTn>
                              </p:par>
                              <p:par>
                                <p:cTn id="19" presetID="19" presetClass="emph" presetSubtype="0" fill="hold" nodeType="withEffect">
                                  <p:stCondLst>
                                    <p:cond delay="0"/>
                                  </p:stCondLst>
                                  <p:childTnLst>
                                    <p:animClr clrSpc="rgb" dir="cw">
                                      <p:cBhvr override="childStyle">
                                        <p:cTn id="20" dur="500" fill="hold"/>
                                        <p:tgtEl>
                                          <p:spTgt spid="15">
                                            <p:txEl>
                                              <p:pRg st="0" end="0"/>
                                            </p:txEl>
                                          </p:spTgt>
                                        </p:tgtEl>
                                        <p:attrNameLst>
                                          <p:attrName>style.color</p:attrName>
                                        </p:attrNameLst>
                                      </p:cBhvr>
                                      <p:to>
                                        <a:srgbClr val="008599"/>
                                      </p:to>
                                    </p:animClr>
                                    <p:animClr clrSpc="rgb" dir="cw">
                                      <p:cBhvr>
                                        <p:cTn id="21" dur="500" fill="hold"/>
                                        <p:tgtEl>
                                          <p:spTgt spid="15">
                                            <p:txEl>
                                              <p:pRg st="0" end="0"/>
                                            </p:txEl>
                                          </p:spTgt>
                                        </p:tgtEl>
                                        <p:attrNameLst>
                                          <p:attrName>fillcolor</p:attrName>
                                        </p:attrNameLst>
                                      </p:cBhvr>
                                      <p:to>
                                        <a:srgbClr val="008599"/>
                                      </p:to>
                                    </p:animClr>
                                    <p:set>
                                      <p:cBhvr>
                                        <p:cTn id="22" dur="500" fill="hold"/>
                                        <p:tgtEl>
                                          <p:spTgt spid="15">
                                            <p:txEl>
                                              <p:pRg st="0" end="0"/>
                                            </p:txEl>
                                          </p:spTgt>
                                        </p:tgtEl>
                                        <p:attrNameLst>
                                          <p:attrName>fill.type</p:attrName>
                                        </p:attrNameLst>
                                      </p:cBhvr>
                                      <p:to>
                                        <p:strVal val="solid"/>
                                      </p:to>
                                    </p:set>
                                    <p:set>
                                      <p:cBhvr>
                                        <p:cTn id="23" dur="500" fill="hold"/>
                                        <p:tgtEl>
                                          <p:spTgt spid="15">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3522518" y="755585"/>
            <a:ext cx="5216237"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4" name="Title 3"/>
          <p:cNvSpPr>
            <a:spLocks noGrp="1"/>
          </p:cNvSpPr>
          <p:nvPr>
            <p:ph type="title"/>
          </p:nvPr>
        </p:nvSpPr>
        <p:spPr>
          <a:xfrm>
            <a:off x="3266815" y="-521585"/>
            <a:ext cx="5550339" cy="1380922"/>
          </a:xfrm>
        </p:spPr>
        <p:txBody>
          <a:bodyPr/>
          <a:lstStyle/>
          <a:p>
            <a:r>
              <a:rPr lang="en-US" sz="3600" dirty="0" smtClean="0"/>
              <a:t>De </a:t>
            </a:r>
            <a:r>
              <a:rPr lang="en-US" sz="3600" dirty="0" err="1" smtClean="0"/>
              <a:t>Marillac</a:t>
            </a:r>
            <a:r>
              <a:rPr lang="en-US" sz="3600" dirty="0" smtClean="0"/>
              <a:t> Academy</a:t>
            </a:r>
            <a:endParaRPr lang="en-US" sz="3600" dirty="0"/>
          </a:p>
        </p:txBody>
      </p:sp>
      <p:sp>
        <p:nvSpPr>
          <p:cNvPr id="5" name="Text Placeholder 4"/>
          <p:cNvSpPr>
            <a:spLocks noGrp="1"/>
          </p:cNvSpPr>
          <p:nvPr>
            <p:ph type="body" sz="quarter" idx="10"/>
          </p:nvPr>
        </p:nvSpPr>
        <p:spPr>
          <a:xfrm>
            <a:off x="3522518" y="947260"/>
            <a:ext cx="5585589" cy="3798026"/>
          </a:xfrm>
        </p:spPr>
        <p:txBody>
          <a:bodyPr/>
          <a:lstStyle/>
          <a:p>
            <a:pPr lvl="0">
              <a:lnSpc>
                <a:spcPct val="90000"/>
              </a:lnSpc>
              <a:spcBef>
                <a:spcPts val="1200"/>
              </a:spcBef>
            </a:pPr>
            <a:r>
              <a:rPr lang="en-US" sz="2000" dirty="0" smtClean="0"/>
              <a:t>Description</a:t>
            </a:r>
          </a:p>
          <a:p>
            <a:pPr lvl="0">
              <a:lnSpc>
                <a:spcPct val="90000"/>
              </a:lnSpc>
              <a:spcBef>
                <a:spcPts val="1200"/>
              </a:spcBef>
            </a:pPr>
            <a:endParaRPr lang="en-US" sz="2000" dirty="0"/>
          </a:p>
          <a:p>
            <a:pPr lvl="0">
              <a:lnSpc>
                <a:spcPct val="90000"/>
              </a:lnSpc>
              <a:spcBef>
                <a:spcPts val="1200"/>
              </a:spcBef>
            </a:pPr>
            <a:r>
              <a:rPr lang="en-US" sz="2000" u="sng" dirty="0">
                <a:hlinkClick r:id="rId3" tooltip="https://players.brightcove.net/817826402001/79bcaa57-54d7-453c-9f1f-8ab3ef7b15de_default/index.html?videoId=5627355457001"/>
              </a:rPr>
              <a:t>https://bcove.video/2z2pgyV</a:t>
            </a:r>
            <a:endParaRPr lang="en-US" sz="2000" dirty="0"/>
          </a:p>
        </p:txBody>
      </p:sp>
    </p:spTree>
    <p:extLst>
      <p:ext uri="{BB962C8B-B14F-4D97-AF65-F5344CB8AC3E}">
        <p14:creationId xmlns:p14="http://schemas.microsoft.com/office/powerpoint/2010/main" val="414260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4867418" y="2138113"/>
            <a:ext cx="4135902"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Title 1"/>
          <p:cNvSpPr>
            <a:spLocks noGrp="1"/>
          </p:cNvSpPr>
          <p:nvPr>
            <p:ph type="title"/>
          </p:nvPr>
        </p:nvSpPr>
        <p:spPr>
          <a:xfrm>
            <a:off x="4749698" y="2195"/>
            <a:ext cx="4394302" cy="2209598"/>
          </a:xfrm>
        </p:spPr>
        <p:txBody>
          <a:bodyPr>
            <a:normAutofit/>
          </a:bodyPr>
          <a:lstStyle/>
          <a:p>
            <a:r>
              <a:rPr lang="en-US" sz="4400" dirty="0" smtClean="0">
                <a:latin typeface="Minion Pro" panose="02040503050306020203" pitchFamily="18" charset="0"/>
              </a:rPr>
              <a:t>Mission Bernal Opening</a:t>
            </a:r>
            <a:endParaRPr lang="en-US" sz="8000" dirty="0">
              <a:latin typeface="Minion Pro" panose="02040503050306020203" pitchFamily="18" charset="0"/>
            </a:endParaRPr>
          </a:p>
        </p:txBody>
      </p:sp>
      <p:sp>
        <p:nvSpPr>
          <p:cNvPr id="4" name="Text Placeholder 3"/>
          <p:cNvSpPr>
            <a:spLocks noGrp="1"/>
          </p:cNvSpPr>
          <p:nvPr>
            <p:ph type="body" idx="1"/>
          </p:nvPr>
        </p:nvSpPr>
        <p:spPr>
          <a:xfrm>
            <a:off x="4749698" y="2211793"/>
            <a:ext cx="3859730" cy="1125538"/>
          </a:xfrm>
        </p:spPr>
        <p:txBody>
          <a:bodyPr>
            <a:normAutofit/>
          </a:bodyPr>
          <a:lstStyle/>
          <a:p>
            <a:r>
              <a:rPr lang="en-US" dirty="0" smtClean="0"/>
              <a:t>August 25</a:t>
            </a:r>
            <a:r>
              <a:rPr lang="en-US" baseline="30000" dirty="0" smtClean="0"/>
              <a:t>th</a:t>
            </a:r>
            <a:r>
              <a:rPr lang="en-US" dirty="0"/>
              <a:t> </a:t>
            </a:r>
            <a:r>
              <a:rPr lang="en-US" dirty="0" smtClean="0"/>
              <a:t>- j</a:t>
            </a:r>
            <a:r>
              <a:rPr lang="en-US" dirty="0" smtClean="0"/>
              <a:t>ust six months away!</a:t>
            </a:r>
            <a:endParaRPr lang="en-US" sz="2000" dirty="0" smtClean="0"/>
          </a:p>
        </p:txBody>
      </p:sp>
      <p:pic>
        <p:nvPicPr>
          <p:cNvPr id="10" name="Picture 9" descr="Image 2_STL Cesar Chavez Overall View.jpg"/>
          <p:cNvPicPr>
            <a:picLocks noChangeAspect="1"/>
          </p:cNvPicPr>
          <p:nvPr/>
        </p:nvPicPr>
        <p:blipFill>
          <a:blip r:embed="rId3" cstate="print"/>
          <a:srcRect l="25394" t="20400" r="11543" b="16625"/>
          <a:stretch>
            <a:fillRect/>
          </a:stretch>
        </p:blipFill>
        <p:spPr>
          <a:xfrm>
            <a:off x="-3826" y="571326"/>
            <a:ext cx="4683608" cy="387210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2425" y="3212888"/>
            <a:ext cx="3447178" cy="849825"/>
          </a:xfrm>
          <a:prstGeom prst="rect">
            <a:avLst/>
          </a:prstGeom>
        </p:spPr>
      </p:pic>
      <p:sp>
        <p:nvSpPr>
          <p:cNvPr id="7" name="Text Placeholder 3"/>
          <p:cNvSpPr txBox="1">
            <a:spLocks/>
          </p:cNvSpPr>
          <p:nvPr/>
        </p:nvSpPr>
        <p:spPr>
          <a:xfrm>
            <a:off x="4788610" y="4107870"/>
            <a:ext cx="3859730" cy="112553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rgbClr val="008599"/>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fontAlgn="auto">
              <a:spcAft>
                <a:spcPts val="0"/>
              </a:spcAft>
            </a:pPr>
            <a:r>
              <a:rPr lang="en-US" sz="1800" dirty="0"/>
              <a:t>Timeclock now on </a:t>
            </a:r>
            <a:r>
              <a:rPr lang="en-US" sz="1800" dirty="0" err="1"/>
              <a:t>mySutter</a:t>
            </a:r>
            <a:r>
              <a:rPr lang="en-US" sz="1800" dirty="0"/>
              <a:t> Intranet</a:t>
            </a:r>
          </a:p>
        </p:txBody>
      </p:sp>
    </p:spTree>
    <p:extLst>
      <p:ext uri="{BB962C8B-B14F-4D97-AF65-F5344CB8AC3E}">
        <p14:creationId xmlns:p14="http://schemas.microsoft.com/office/powerpoint/2010/main" val="3871015288"/>
      </p:ext>
    </p:extLst>
  </p:cSld>
  <p:clrMapOvr>
    <a:masterClrMapping/>
  </p:clrMapOvr>
  <p:transition>
    <p:wip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a:off x="731516" y="3272065"/>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23888" y="1282700"/>
            <a:ext cx="6008838" cy="2139950"/>
          </a:xfrm>
        </p:spPr>
        <p:txBody>
          <a:bodyPr>
            <a:normAutofit/>
          </a:bodyPr>
          <a:lstStyle/>
          <a:p>
            <a:pPr>
              <a:lnSpc>
                <a:spcPct val="80000"/>
              </a:lnSpc>
            </a:pPr>
            <a:r>
              <a:rPr lang="en-US" dirty="0" smtClean="0"/>
              <a:t>Questions?</a:t>
            </a:r>
            <a:endParaRPr lang="en-US" dirty="0"/>
          </a:p>
        </p:txBody>
      </p:sp>
      <p:pic>
        <p:nvPicPr>
          <p:cNvPr id="5" name="Time"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6414" y="902969"/>
            <a:ext cx="1133475" cy="1609725"/>
          </a:xfrm>
          <a:prstGeom prst="rect">
            <a:avLst/>
          </a:prstGeom>
        </p:spPr>
      </p:pic>
      <p:pic>
        <p:nvPicPr>
          <p:cNvPr id="6" name="Doc2" hidden="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3576" y="3198999"/>
            <a:ext cx="819150" cy="933450"/>
          </a:xfrm>
          <a:prstGeom prst="rect">
            <a:avLst/>
          </a:prstGeom>
        </p:spPr>
      </p:pic>
      <p:pic>
        <p:nvPicPr>
          <p:cNvPr id="12" name="Doc1" hidden="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4703" y="2840284"/>
            <a:ext cx="819150" cy="933450"/>
          </a:xfrm>
          <a:prstGeom prst="rect">
            <a:avLst/>
          </a:prstGeom>
        </p:spPr>
      </p:pic>
      <p:sp>
        <p:nvSpPr>
          <p:cNvPr id="9" name="Text Placeholder 8"/>
          <p:cNvSpPr>
            <a:spLocks noGrp="1"/>
          </p:cNvSpPr>
          <p:nvPr>
            <p:ph type="body" idx="1"/>
          </p:nvPr>
        </p:nvSpPr>
        <p:spPr/>
        <p:txBody>
          <a:bodyPr/>
          <a:lstStyle/>
          <a:p>
            <a:endParaRPr lang="en-US"/>
          </a:p>
        </p:txBody>
      </p:sp>
    </p:spTree>
    <p:extLst>
      <p:ext uri="{BB962C8B-B14F-4D97-AF65-F5344CB8AC3E}">
        <p14:creationId xmlns:p14="http://schemas.microsoft.com/office/powerpoint/2010/main" val="659802449"/>
      </p:ext>
    </p:extLst>
  </p:cSld>
  <p:clrMapOvr>
    <a:masterClrMapping/>
  </p:clrMapOvr>
  <p:transition>
    <p:wip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6008838" cy="2139950"/>
          </a:xfrm>
        </p:spPr>
        <p:txBody>
          <a:bodyPr>
            <a:normAutofit/>
          </a:bodyPr>
          <a:lstStyle/>
          <a:p>
            <a:pPr>
              <a:lnSpc>
                <a:spcPct val="80000"/>
              </a:lnSpc>
            </a:pPr>
            <a:r>
              <a:rPr lang="en-US" dirty="0" smtClean="0"/>
              <a:t>Drawings! </a:t>
            </a:r>
            <a:br>
              <a:rPr lang="en-US" dirty="0" smtClean="0"/>
            </a:br>
            <a:r>
              <a:rPr lang="en-US" dirty="0" smtClean="0"/>
              <a:t>Evaluation Form</a:t>
            </a:r>
            <a:br>
              <a:rPr lang="en-US" dirty="0" smtClean="0"/>
            </a:br>
            <a:r>
              <a:rPr lang="en-US" dirty="0" smtClean="0"/>
              <a:t>…and thank you!</a:t>
            </a:r>
            <a:endParaRPr lang="en-US" dirty="0"/>
          </a:p>
        </p:txBody>
      </p:sp>
      <p:pic>
        <p:nvPicPr>
          <p:cNvPr id="5" name="Time"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6414" y="902969"/>
            <a:ext cx="1133475" cy="1609725"/>
          </a:xfrm>
          <a:prstGeom prst="rect">
            <a:avLst/>
          </a:prstGeom>
        </p:spPr>
      </p:pic>
      <p:pic>
        <p:nvPicPr>
          <p:cNvPr id="6" name="Doc2" hidden="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3576" y="3198999"/>
            <a:ext cx="819150" cy="933450"/>
          </a:xfrm>
          <a:prstGeom prst="rect">
            <a:avLst/>
          </a:prstGeom>
        </p:spPr>
      </p:pic>
      <p:pic>
        <p:nvPicPr>
          <p:cNvPr id="12" name="Doc1" hidden="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4703" y="2840284"/>
            <a:ext cx="819150" cy="933450"/>
          </a:xfrm>
          <a:prstGeom prst="rect">
            <a:avLst/>
          </a:prstGeom>
        </p:spPr>
      </p:pic>
      <p:cxnSp>
        <p:nvCxnSpPr>
          <p:cNvPr id="16" name="Straight Connector 15"/>
          <p:cNvCxnSpPr/>
          <p:nvPr/>
        </p:nvCxnSpPr>
        <p:spPr>
          <a:xfrm>
            <a:off x="731516" y="3272065"/>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5549923"/>
      </p:ext>
    </p:extLst>
  </p:cSld>
  <p:clrMapOvr>
    <a:masterClrMapping/>
  </p:clrMapOvr>
  <p:transition>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VNC Text"/>
          <p:cNvSpPr txBox="1"/>
          <p:nvPr/>
        </p:nvSpPr>
        <p:spPr>
          <a:xfrm>
            <a:off x="588829" y="999829"/>
            <a:ext cx="4391739" cy="2160591"/>
          </a:xfrm>
          <a:prstGeom prst="rect">
            <a:avLst/>
          </a:prstGeom>
          <a:noFill/>
        </p:spPr>
        <p:txBody>
          <a:bodyPr wrap="square" rtlCol="0">
            <a:spAutoFit/>
          </a:bodyPr>
          <a:lstStyle/>
          <a:p>
            <a:pPr>
              <a:lnSpc>
                <a:spcPct val="90000"/>
              </a:lnSpc>
              <a:spcBef>
                <a:spcPts val="1800"/>
              </a:spcBef>
            </a:pPr>
            <a:r>
              <a:rPr lang="en-US" sz="3600" dirty="0" smtClean="0">
                <a:solidFill>
                  <a:srgbClr val="524F50"/>
                </a:solidFill>
                <a:latin typeface="+mj-lt"/>
              </a:rPr>
              <a:t>75% </a:t>
            </a:r>
            <a:r>
              <a:rPr lang="en-US" sz="3600" dirty="0">
                <a:solidFill>
                  <a:srgbClr val="524F50"/>
                </a:solidFill>
                <a:latin typeface="+mj-lt"/>
              </a:rPr>
              <a:t>complete</a:t>
            </a:r>
          </a:p>
          <a:p>
            <a:pPr>
              <a:lnSpc>
                <a:spcPct val="90000"/>
              </a:lnSpc>
              <a:spcBef>
                <a:spcPts val="1800"/>
              </a:spcBef>
            </a:pPr>
            <a:r>
              <a:rPr lang="en-US" sz="2000" dirty="0" smtClean="0">
                <a:solidFill>
                  <a:srgbClr val="524F50"/>
                </a:solidFill>
                <a:latin typeface="+mj-lt"/>
              </a:rPr>
              <a:t>Construction Complete: </a:t>
            </a:r>
            <a:r>
              <a:rPr lang="en-US" sz="2000" dirty="0">
                <a:solidFill>
                  <a:srgbClr val="524F50"/>
                </a:solidFill>
                <a:latin typeface="+mj-lt"/>
              </a:rPr>
              <a:t/>
            </a:r>
            <a:br>
              <a:rPr lang="en-US" sz="2000" dirty="0">
                <a:solidFill>
                  <a:srgbClr val="524F50"/>
                </a:solidFill>
                <a:latin typeface="+mj-lt"/>
              </a:rPr>
            </a:br>
            <a:r>
              <a:rPr lang="en-US" sz="2000" dirty="0" smtClean="0">
                <a:solidFill>
                  <a:srgbClr val="524F50"/>
                </a:solidFill>
              </a:rPr>
              <a:t>August 2018</a:t>
            </a:r>
          </a:p>
          <a:p>
            <a:pPr>
              <a:lnSpc>
                <a:spcPct val="90000"/>
              </a:lnSpc>
              <a:spcBef>
                <a:spcPts val="1800"/>
              </a:spcBef>
            </a:pPr>
            <a:r>
              <a:rPr lang="en-US" sz="2000" dirty="0" smtClean="0">
                <a:solidFill>
                  <a:srgbClr val="524F50"/>
                </a:solidFill>
                <a:latin typeface="+mj-lt"/>
              </a:rPr>
              <a:t>Patient Occupancy: </a:t>
            </a:r>
            <a:r>
              <a:rPr lang="en-US" sz="2000" dirty="0">
                <a:solidFill>
                  <a:srgbClr val="524F50"/>
                </a:solidFill>
                <a:latin typeface="+mj-lt"/>
              </a:rPr>
              <a:t/>
            </a:r>
            <a:br>
              <a:rPr lang="en-US" sz="2000" dirty="0">
                <a:solidFill>
                  <a:srgbClr val="524F50"/>
                </a:solidFill>
                <a:latin typeface="+mj-lt"/>
              </a:rPr>
            </a:br>
            <a:r>
              <a:rPr lang="en-US" sz="2000" dirty="0" smtClean="0">
                <a:solidFill>
                  <a:srgbClr val="524F50"/>
                </a:solidFill>
              </a:rPr>
              <a:t>March 2019</a:t>
            </a:r>
            <a:endParaRPr lang="en-US" sz="2000" dirty="0">
              <a:solidFill>
                <a:srgbClr val="524F50"/>
              </a:solidFill>
            </a:endParaRPr>
          </a:p>
        </p:txBody>
      </p:sp>
      <p:sp>
        <p:nvSpPr>
          <p:cNvPr id="9" name="MB Text"/>
          <p:cNvSpPr txBox="1"/>
          <p:nvPr/>
        </p:nvSpPr>
        <p:spPr>
          <a:xfrm>
            <a:off x="595142" y="1002580"/>
            <a:ext cx="4391739" cy="2160591"/>
          </a:xfrm>
          <a:prstGeom prst="rect">
            <a:avLst/>
          </a:prstGeom>
          <a:noFill/>
        </p:spPr>
        <p:txBody>
          <a:bodyPr wrap="square" rtlCol="0">
            <a:spAutoFit/>
          </a:bodyPr>
          <a:lstStyle/>
          <a:p>
            <a:pPr>
              <a:lnSpc>
                <a:spcPct val="90000"/>
              </a:lnSpc>
              <a:spcBef>
                <a:spcPts val="1800"/>
              </a:spcBef>
            </a:pPr>
            <a:r>
              <a:rPr lang="en-US" sz="3600" dirty="0" smtClean="0">
                <a:solidFill>
                  <a:srgbClr val="524F50"/>
                </a:solidFill>
                <a:latin typeface="+mj-lt"/>
              </a:rPr>
              <a:t>85% </a:t>
            </a:r>
            <a:r>
              <a:rPr lang="en-US" sz="3600" dirty="0">
                <a:solidFill>
                  <a:srgbClr val="524F50"/>
                </a:solidFill>
                <a:latin typeface="+mj-lt"/>
              </a:rPr>
              <a:t>Complete</a:t>
            </a:r>
          </a:p>
          <a:p>
            <a:pPr>
              <a:lnSpc>
                <a:spcPct val="90000"/>
              </a:lnSpc>
              <a:spcBef>
                <a:spcPts val="1800"/>
              </a:spcBef>
            </a:pPr>
            <a:r>
              <a:rPr lang="en-US" sz="2000" dirty="0">
                <a:solidFill>
                  <a:srgbClr val="524F50"/>
                </a:solidFill>
                <a:latin typeface="+mj-lt"/>
              </a:rPr>
              <a:t>Construction Complete: </a:t>
            </a:r>
            <a:r>
              <a:rPr lang="en-US" sz="2000" dirty="0" smtClean="0">
                <a:solidFill>
                  <a:srgbClr val="524F50"/>
                </a:solidFill>
                <a:latin typeface="+mj-lt"/>
              </a:rPr>
              <a:t/>
            </a:r>
            <a:br>
              <a:rPr lang="en-US" sz="2000" dirty="0" smtClean="0">
                <a:solidFill>
                  <a:srgbClr val="524F50"/>
                </a:solidFill>
                <a:latin typeface="+mj-lt"/>
              </a:rPr>
            </a:br>
            <a:r>
              <a:rPr lang="en-US" sz="2000" dirty="0" smtClean="0">
                <a:solidFill>
                  <a:srgbClr val="524F50"/>
                </a:solidFill>
              </a:rPr>
              <a:t>May 1, 2018</a:t>
            </a:r>
          </a:p>
          <a:p>
            <a:pPr>
              <a:lnSpc>
                <a:spcPct val="90000"/>
              </a:lnSpc>
              <a:spcBef>
                <a:spcPts val="1800"/>
              </a:spcBef>
            </a:pPr>
            <a:r>
              <a:rPr lang="en-US" sz="2000" dirty="0" smtClean="0">
                <a:solidFill>
                  <a:srgbClr val="524F50"/>
                </a:solidFill>
                <a:latin typeface="+mj-lt"/>
              </a:rPr>
              <a:t>Patient </a:t>
            </a:r>
            <a:r>
              <a:rPr lang="en-US" sz="2000" dirty="0">
                <a:solidFill>
                  <a:srgbClr val="524F50"/>
                </a:solidFill>
                <a:latin typeface="+mj-lt"/>
              </a:rPr>
              <a:t>Occupancy: </a:t>
            </a:r>
            <a:r>
              <a:rPr lang="en-US" sz="2000" dirty="0" smtClean="0">
                <a:solidFill>
                  <a:srgbClr val="524F50"/>
                </a:solidFill>
                <a:latin typeface="+mj-lt"/>
              </a:rPr>
              <a:t/>
            </a:r>
            <a:br>
              <a:rPr lang="en-US" sz="2000" dirty="0" smtClean="0">
                <a:solidFill>
                  <a:srgbClr val="524F50"/>
                </a:solidFill>
                <a:latin typeface="+mj-lt"/>
              </a:rPr>
            </a:br>
            <a:r>
              <a:rPr lang="en-US" sz="2000" dirty="0" smtClean="0">
                <a:solidFill>
                  <a:srgbClr val="524F50"/>
                </a:solidFill>
              </a:rPr>
              <a:t>Late August 2018</a:t>
            </a:r>
            <a:endParaRPr lang="en-US" sz="2000" dirty="0">
              <a:solidFill>
                <a:srgbClr val="FF0000"/>
              </a:solidFill>
            </a:endParaRPr>
          </a:p>
        </p:txBody>
      </p:sp>
      <p:sp>
        <p:nvSpPr>
          <p:cNvPr id="2" name="MB Loc"/>
          <p:cNvSpPr txBox="1"/>
          <p:nvPr/>
        </p:nvSpPr>
        <p:spPr>
          <a:xfrm>
            <a:off x="152400" y="4396085"/>
            <a:ext cx="3657600" cy="369332"/>
          </a:xfrm>
          <a:prstGeom prst="rect">
            <a:avLst/>
          </a:prstGeom>
          <a:noFill/>
        </p:spPr>
        <p:txBody>
          <a:bodyPr wrap="square" rtlCol="0">
            <a:spAutoFit/>
          </a:bodyPr>
          <a:lstStyle/>
          <a:p>
            <a:r>
              <a:rPr lang="en-US" sz="1800" dirty="0" smtClean="0">
                <a:solidFill>
                  <a:srgbClr val="524F50"/>
                </a:solidFill>
              </a:rPr>
              <a:t>Mission Bernal campus</a:t>
            </a:r>
            <a:endParaRPr lang="en-US" sz="1800" dirty="0">
              <a:solidFill>
                <a:srgbClr val="524F50"/>
              </a:solidFill>
            </a:endParaRPr>
          </a:p>
        </p:txBody>
      </p:sp>
      <p:sp>
        <p:nvSpPr>
          <p:cNvPr id="3" name="VN Loc"/>
          <p:cNvSpPr txBox="1"/>
          <p:nvPr/>
        </p:nvSpPr>
        <p:spPr>
          <a:xfrm>
            <a:off x="5181600" y="4396085"/>
            <a:ext cx="3733800" cy="369332"/>
          </a:xfrm>
          <a:prstGeom prst="rect">
            <a:avLst/>
          </a:prstGeom>
          <a:noFill/>
        </p:spPr>
        <p:txBody>
          <a:bodyPr wrap="square" rtlCol="0">
            <a:spAutoFit/>
          </a:bodyPr>
          <a:lstStyle/>
          <a:p>
            <a:pPr algn="r"/>
            <a:r>
              <a:rPr lang="en-US" sz="1800" dirty="0" smtClean="0">
                <a:solidFill>
                  <a:srgbClr val="524F50"/>
                </a:solidFill>
              </a:rPr>
              <a:t>Van Ness campus</a:t>
            </a:r>
            <a:endParaRPr lang="en-US" sz="1800" dirty="0">
              <a:solidFill>
                <a:srgbClr val="524F50"/>
              </a:solidFill>
            </a:endParaRPr>
          </a:p>
        </p:txBody>
      </p:sp>
      <p:pic>
        <p:nvPicPr>
          <p:cNvPr id="5" name="MBC pict" descr="Image 2_STL Cesar Chavez Overall View.jpg"/>
          <p:cNvPicPr>
            <a:picLocks noChangeAspect="1"/>
          </p:cNvPicPr>
          <p:nvPr/>
        </p:nvPicPr>
        <p:blipFill>
          <a:blip r:embed="rId3" cstate="print"/>
          <a:srcRect l="25394" t="20400" r="11543" b="16625"/>
          <a:stretch>
            <a:fillRect/>
          </a:stretch>
        </p:blipFill>
        <p:spPr>
          <a:xfrm>
            <a:off x="83043" y="742949"/>
            <a:ext cx="4431367" cy="3663568"/>
          </a:xfrm>
          <a:prstGeom prst="rect">
            <a:avLst/>
          </a:prstGeom>
        </p:spPr>
      </p:pic>
      <p:pic>
        <p:nvPicPr>
          <p:cNvPr id="12" name="VNC Pict"/>
          <p:cNvPicPr>
            <a:picLocks/>
          </p:cNvPicPr>
          <p:nvPr/>
        </p:nvPicPr>
        <p:blipFill>
          <a:blip r:embed="rId4">
            <a:extLst>
              <a:ext uri="{28A0092B-C50C-407E-A947-70E740481C1C}">
                <a14:useLocalDpi xmlns:a14="http://schemas.microsoft.com/office/drawing/2010/main" val="0"/>
              </a:ext>
            </a:extLst>
          </a:blip>
          <a:stretch>
            <a:fillRect/>
          </a:stretch>
        </p:blipFill>
        <p:spPr>
          <a:xfrm>
            <a:off x="4621697" y="742949"/>
            <a:ext cx="4519987" cy="3663569"/>
          </a:xfrm>
          <a:prstGeom prst="rect">
            <a:avLst/>
          </a:prstGeom>
        </p:spPr>
      </p:pic>
      <p:sp>
        <p:nvSpPr>
          <p:cNvPr id="17" name="Which is Actual"/>
          <p:cNvSpPr txBox="1">
            <a:spLocks/>
          </p:cNvSpPr>
          <p:nvPr/>
        </p:nvSpPr>
        <p:spPr>
          <a:xfrm>
            <a:off x="3396341" y="4232461"/>
            <a:ext cx="2354689" cy="633728"/>
          </a:xfrm>
          <a:prstGeom prst="rect">
            <a:avLst/>
          </a:prstGeom>
          <a:solidFill>
            <a:srgbClr val="00AAA0"/>
          </a:solidFill>
          <a:effectLst>
            <a:softEdge rad="0"/>
          </a:effectLst>
        </p:spPr>
        <p:txBody>
          <a:bodyPr vert="horz" lIns="68580" tIns="34290" rIns="68580" bIns="34290" rtlCol="0" anchor="ctr">
            <a:noAutofit/>
          </a:bodyPr>
          <a:lst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a:lstStyle>
          <a:p>
            <a:pPr algn="ctr">
              <a:lnSpc>
                <a:spcPct val="80000"/>
              </a:lnSpc>
              <a:spcBef>
                <a:spcPts val="75"/>
              </a:spcBef>
            </a:pPr>
            <a:r>
              <a:rPr lang="en-US" sz="2100" b="0" dirty="0" smtClean="0"/>
              <a:t>New World, A better one</a:t>
            </a:r>
          </a:p>
        </p:txBody>
      </p:sp>
    </p:spTree>
    <p:extLst>
      <p:ext uri="{BB962C8B-B14F-4D97-AF65-F5344CB8AC3E}">
        <p14:creationId xmlns:p14="http://schemas.microsoft.com/office/powerpoint/2010/main" val="10831790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xit" presetSubtype="0" fill="hold" grpId="1" nodeType="withEffect">
                                  <p:stCondLst>
                                    <p:cond delay="0"/>
                                  </p:stCondLst>
                                  <p:childTnLst>
                                    <p:animEffect transition="out" filter="fade">
                                      <p:cBhvr>
                                        <p:cTn id="12" dur="500"/>
                                        <p:tgtEl>
                                          <p:spTgt spid="17"/>
                                        </p:tgtEl>
                                      </p:cBhvr>
                                    </p:animEffect>
                                    <p:set>
                                      <p:cBhvr>
                                        <p:cTn id="13" dur="1" fill="hold">
                                          <p:stCondLst>
                                            <p:cond delay="499"/>
                                          </p:stCondLst>
                                        </p:cTn>
                                        <p:tgtEl>
                                          <p:spTgt spid="17"/>
                                        </p:tgtEl>
                                        <p:attrNameLst>
                                          <p:attrName>style.visibility</p:attrName>
                                        </p:attrNameLst>
                                      </p:cBhvr>
                                      <p:to>
                                        <p:strVal val="hidden"/>
                                      </p:to>
                                    </p:set>
                                  </p:childTnLst>
                                </p:cTn>
                              </p:par>
                              <p:par>
                                <p:cTn id="14" presetID="42" presetClass="path" presetSubtype="0" accel="14000" decel="84000" fill="hold" grpId="0" nodeType="withEffect">
                                  <p:stCondLst>
                                    <p:cond delay="200"/>
                                  </p:stCondLst>
                                  <p:childTnLst>
                                    <p:animMotion origin="layout" path="M 1.66667E-6 1.7284E-6 L 0.46927 0.00216 " pathEditMode="relative" rAng="0" ptsTypes="AA">
                                      <p:cBhvr>
                                        <p:cTn id="15" dur="900" fill="hold"/>
                                        <p:tgtEl>
                                          <p:spTgt spid="9"/>
                                        </p:tgtEl>
                                        <p:attrNameLst>
                                          <p:attrName>ppt_x</p:attrName>
                                          <p:attrName>ppt_y</p:attrName>
                                        </p:attrNameLst>
                                      </p:cBhvr>
                                      <p:rCtr x="23455" y="93"/>
                                    </p:animMotion>
                                  </p:childTnLst>
                                </p:cTn>
                              </p:par>
                            </p:childTnLst>
                          </p:cTn>
                        </p:par>
                      </p:childTnLst>
                    </p:cTn>
                  </p:par>
                  <p:par>
                    <p:cTn id="16" fill="hold">
                      <p:stCondLst>
                        <p:cond delay="indefinite"/>
                      </p:stCondLst>
                      <p:childTnLst>
                        <p:par>
                          <p:cTn id="17" fill="hold">
                            <p:stCondLst>
                              <p:cond delay="0"/>
                            </p:stCondLst>
                            <p:childTnLst>
                              <p:par>
                                <p:cTn id="18" presetID="2" presetClass="entr" presetSubtype="2" decel="10000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900" fill="hold"/>
                                        <p:tgtEl>
                                          <p:spTgt spid="12"/>
                                        </p:tgtEl>
                                        <p:attrNameLst>
                                          <p:attrName>ppt_x</p:attrName>
                                        </p:attrNameLst>
                                      </p:cBhvr>
                                      <p:tavLst>
                                        <p:tav tm="0">
                                          <p:val>
                                            <p:strVal val="1+#ppt_w/2"/>
                                          </p:val>
                                        </p:tav>
                                        <p:tav tm="100000">
                                          <p:val>
                                            <p:strVal val="#ppt_x"/>
                                          </p:val>
                                        </p:tav>
                                      </p:tavLst>
                                    </p:anim>
                                    <p:anim calcmode="lin" valueType="num">
                                      <p:cBhvr additive="base">
                                        <p:cTn id="21" dur="900" fill="hold"/>
                                        <p:tgtEl>
                                          <p:spTgt spid="12"/>
                                        </p:tgtEl>
                                        <p:attrNameLst>
                                          <p:attrName>ppt_y</p:attrName>
                                        </p:attrNameLst>
                                      </p:cBhvr>
                                      <p:tavLst>
                                        <p:tav tm="0">
                                          <p:val>
                                            <p:strVal val="#ppt_y"/>
                                          </p:val>
                                        </p:tav>
                                        <p:tav tm="100000">
                                          <p:val>
                                            <p:strVal val="#ppt_y"/>
                                          </p:val>
                                        </p:tav>
                                      </p:tavLst>
                                    </p:anim>
                                  </p:childTnLst>
                                </p:cTn>
                              </p:par>
                              <p:par>
                                <p:cTn id="22" presetID="10" presetClass="entr" presetSubtype="0" fill="hold" grpId="2"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2" presetClass="exit" presetSubtype="8" fill="hold" grpId="1" nodeType="withEffect">
                                  <p:stCondLst>
                                    <p:cond delay="0"/>
                                  </p:stCondLst>
                                  <p:childTnLst>
                                    <p:anim calcmode="lin" valueType="num">
                                      <p:cBhvr additive="base">
                                        <p:cTn id="26" dur="800"/>
                                        <p:tgtEl>
                                          <p:spTgt spid="9"/>
                                        </p:tgtEl>
                                        <p:attrNameLst>
                                          <p:attrName>ppt_x</p:attrName>
                                        </p:attrNameLst>
                                      </p:cBhvr>
                                      <p:tavLst>
                                        <p:tav tm="0">
                                          <p:val>
                                            <p:strVal val="ppt_x"/>
                                          </p:val>
                                        </p:tav>
                                        <p:tav tm="100000">
                                          <p:val>
                                            <p:strVal val="0-ppt_w/2"/>
                                          </p:val>
                                        </p:tav>
                                      </p:tavLst>
                                    </p:anim>
                                    <p:anim calcmode="lin" valueType="num">
                                      <p:cBhvr additive="base">
                                        <p:cTn id="27" dur="800"/>
                                        <p:tgtEl>
                                          <p:spTgt spid="9"/>
                                        </p:tgtEl>
                                        <p:attrNameLst>
                                          <p:attrName>ppt_y</p:attrName>
                                        </p:attrNameLst>
                                      </p:cBhvr>
                                      <p:tavLst>
                                        <p:tav tm="0">
                                          <p:val>
                                            <p:strVal val="ppt_y"/>
                                          </p:val>
                                        </p:tav>
                                        <p:tav tm="100000">
                                          <p:val>
                                            <p:strVal val="ppt_y"/>
                                          </p:val>
                                        </p:tav>
                                      </p:tavLst>
                                    </p:anim>
                                    <p:set>
                                      <p:cBhvr>
                                        <p:cTn id="28" dur="1" fill="hold">
                                          <p:stCondLst>
                                            <p:cond delay="799"/>
                                          </p:stCondLst>
                                        </p:cTn>
                                        <p:tgtEl>
                                          <p:spTgt spid="9"/>
                                        </p:tgtEl>
                                        <p:attrNameLst>
                                          <p:attrName>style.visibility</p:attrName>
                                        </p:attrNameLst>
                                      </p:cBhvr>
                                      <p:to>
                                        <p:strVal val="hidden"/>
                                      </p:to>
                                    </p:set>
                                  </p:childTnLst>
                                </p:cTn>
                              </p:par>
                              <p:par>
                                <p:cTn id="29" presetID="2" presetClass="exit" presetSubtype="8" fill="hold" nodeType="withEffect">
                                  <p:stCondLst>
                                    <p:cond delay="0"/>
                                  </p:stCondLst>
                                  <p:childTnLst>
                                    <p:anim calcmode="lin" valueType="num">
                                      <p:cBhvr additive="base">
                                        <p:cTn id="30" dur="700"/>
                                        <p:tgtEl>
                                          <p:spTgt spid="5"/>
                                        </p:tgtEl>
                                        <p:attrNameLst>
                                          <p:attrName>ppt_x</p:attrName>
                                        </p:attrNameLst>
                                      </p:cBhvr>
                                      <p:tavLst>
                                        <p:tav tm="0">
                                          <p:val>
                                            <p:strVal val="ppt_x"/>
                                          </p:val>
                                        </p:tav>
                                        <p:tav tm="100000">
                                          <p:val>
                                            <p:strVal val="0-ppt_w/2"/>
                                          </p:val>
                                        </p:tav>
                                      </p:tavLst>
                                    </p:anim>
                                    <p:anim calcmode="lin" valueType="num">
                                      <p:cBhvr additive="base">
                                        <p:cTn id="31" dur="700"/>
                                        <p:tgtEl>
                                          <p:spTgt spid="5"/>
                                        </p:tgtEl>
                                        <p:attrNameLst>
                                          <p:attrName>ppt_y</p:attrName>
                                        </p:attrNameLst>
                                      </p:cBhvr>
                                      <p:tavLst>
                                        <p:tav tm="0">
                                          <p:val>
                                            <p:strVal val="ppt_y"/>
                                          </p:val>
                                        </p:tav>
                                        <p:tav tm="100000">
                                          <p:val>
                                            <p:strVal val="ppt_y"/>
                                          </p:val>
                                        </p:tav>
                                      </p:tavLst>
                                    </p:anim>
                                    <p:set>
                                      <p:cBhvr>
                                        <p:cTn id="32" dur="1" fill="hold">
                                          <p:stCondLst>
                                            <p:cond delay="699"/>
                                          </p:stCondLst>
                                        </p:cTn>
                                        <p:tgtEl>
                                          <p:spTgt spid="5"/>
                                        </p:tgtEl>
                                        <p:attrNameLst>
                                          <p:attrName>style.visibility</p:attrName>
                                        </p:attrNameLst>
                                      </p:cBhvr>
                                      <p:to>
                                        <p:strVal val="hidden"/>
                                      </p:to>
                                    </p:set>
                                  </p:childTnLst>
                                </p:cTn>
                              </p:par>
                              <p:par>
                                <p:cTn id="33" presetID="2" presetClass="exit" presetSubtype="8" accel="21000" decel="28000" fill="hold" grpId="0" nodeType="withEffect">
                                  <p:stCondLst>
                                    <p:cond delay="0"/>
                                  </p:stCondLst>
                                  <p:childTnLst>
                                    <p:anim calcmode="lin" valueType="num">
                                      <p:cBhvr additive="base">
                                        <p:cTn id="34" dur="800"/>
                                        <p:tgtEl>
                                          <p:spTgt spid="2"/>
                                        </p:tgtEl>
                                        <p:attrNameLst>
                                          <p:attrName>ppt_x</p:attrName>
                                        </p:attrNameLst>
                                      </p:cBhvr>
                                      <p:tavLst>
                                        <p:tav tm="0">
                                          <p:val>
                                            <p:strVal val="ppt_x"/>
                                          </p:val>
                                        </p:tav>
                                        <p:tav tm="100000">
                                          <p:val>
                                            <p:strVal val="0-ppt_w/2"/>
                                          </p:val>
                                        </p:tav>
                                      </p:tavLst>
                                    </p:anim>
                                    <p:anim calcmode="lin" valueType="num">
                                      <p:cBhvr additive="base">
                                        <p:cTn id="35" dur="800"/>
                                        <p:tgtEl>
                                          <p:spTgt spid="2"/>
                                        </p:tgtEl>
                                        <p:attrNameLst>
                                          <p:attrName>ppt_y</p:attrName>
                                        </p:attrNameLst>
                                      </p:cBhvr>
                                      <p:tavLst>
                                        <p:tav tm="0">
                                          <p:val>
                                            <p:strVal val="ppt_y"/>
                                          </p:val>
                                        </p:tav>
                                        <p:tav tm="100000">
                                          <p:val>
                                            <p:strVal val="ppt_y"/>
                                          </p:val>
                                        </p:tav>
                                      </p:tavLst>
                                    </p:anim>
                                    <p:set>
                                      <p:cBhvr>
                                        <p:cTn id="36" dur="1" fill="hold">
                                          <p:stCondLst>
                                            <p:cond delay="799"/>
                                          </p:stCondLst>
                                        </p:cTn>
                                        <p:tgtEl>
                                          <p:spTgt spid="2"/>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par>
                                <p:cTn id="40" presetID="10" presetClass="exit" presetSubtype="0" fill="hold" grpId="3" nodeType="withEffect">
                                  <p:stCondLst>
                                    <p:cond delay="0"/>
                                  </p:stCondLst>
                                  <p:childTnLst>
                                    <p:animEffect transition="out" filter="fade">
                                      <p:cBhvr>
                                        <p:cTn id="41" dur="500"/>
                                        <p:tgtEl>
                                          <p:spTgt spid="17"/>
                                        </p:tgtEl>
                                      </p:cBhvr>
                                    </p:animEffect>
                                    <p:set>
                                      <p:cBhvr>
                                        <p:cTn id="42" dur="1" fill="hold">
                                          <p:stCondLst>
                                            <p:cond delay="499"/>
                                          </p:stCondLst>
                                        </p:cTn>
                                        <p:tgtEl>
                                          <p:spTgt spid="1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2" decel="10000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1100" fill="hold"/>
                                        <p:tgtEl>
                                          <p:spTgt spid="11"/>
                                        </p:tgtEl>
                                        <p:attrNameLst>
                                          <p:attrName>ppt_x</p:attrName>
                                        </p:attrNameLst>
                                      </p:cBhvr>
                                      <p:tavLst>
                                        <p:tav tm="0">
                                          <p:val>
                                            <p:strVal val="1+#ppt_w/2"/>
                                          </p:val>
                                        </p:tav>
                                        <p:tav tm="100000">
                                          <p:val>
                                            <p:strVal val="#ppt_x"/>
                                          </p:val>
                                        </p:tav>
                                      </p:tavLst>
                                    </p:anim>
                                    <p:anim calcmode="lin" valueType="num">
                                      <p:cBhvr additive="base">
                                        <p:cTn id="48" dur="11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9" grpId="0"/>
      <p:bldP spid="9" grpId="1"/>
      <p:bldP spid="2" grpId="0"/>
      <p:bldP spid="2" grpId="1"/>
      <p:bldP spid="3" grpId="0"/>
      <p:bldP spid="17" grpId="0" animBg="1"/>
      <p:bldP spid="17" grpId="1" animBg="1"/>
      <p:bldP spid="17" grpId="2" animBg="1"/>
      <p:bldP spid="17" grpId="3"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4867418" y="730099"/>
            <a:ext cx="4135902"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Title 1"/>
          <p:cNvSpPr>
            <a:spLocks noGrp="1"/>
          </p:cNvSpPr>
          <p:nvPr>
            <p:ph type="title"/>
          </p:nvPr>
        </p:nvSpPr>
        <p:spPr>
          <a:xfrm>
            <a:off x="4749698" y="2195"/>
            <a:ext cx="4394302" cy="839377"/>
          </a:xfrm>
        </p:spPr>
        <p:txBody>
          <a:bodyPr>
            <a:normAutofit/>
          </a:bodyPr>
          <a:lstStyle/>
          <a:p>
            <a:r>
              <a:rPr lang="en-US" sz="4400" dirty="0" smtClean="0">
                <a:latin typeface="Minion Pro" panose="02040503050306020203" pitchFamily="18" charset="0"/>
              </a:rPr>
              <a:t>Mission Bernal</a:t>
            </a:r>
            <a:endParaRPr lang="en-US" sz="8000" dirty="0">
              <a:latin typeface="Minion Pro" panose="02040503050306020203" pitchFamily="18" charset="0"/>
            </a:endParaRPr>
          </a:p>
        </p:txBody>
      </p:sp>
      <p:sp>
        <p:nvSpPr>
          <p:cNvPr id="4" name="Text Placeholder 3"/>
          <p:cNvSpPr>
            <a:spLocks noGrp="1"/>
          </p:cNvSpPr>
          <p:nvPr>
            <p:ph type="body" idx="1"/>
          </p:nvPr>
        </p:nvSpPr>
        <p:spPr>
          <a:xfrm>
            <a:off x="4749698" y="1454609"/>
            <a:ext cx="3941148" cy="2737066"/>
          </a:xfrm>
        </p:spPr>
        <p:txBody>
          <a:bodyPr>
            <a:normAutofit/>
          </a:bodyPr>
          <a:lstStyle/>
          <a:p>
            <a:r>
              <a:rPr lang="en-US" b="1" dirty="0" smtClean="0">
                <a:solidFill>
                  <a:schemeClr val="tx1">
                    <a:lumMod val="65000"/>
                    <a:lumOff val="35000"/>
                  </a:schemeClr>
                </a:solidFill>
                <a:latin typeface="+mj-lt"/>
              </a:rPr>
              <a:t>May:</a:t>
            </a:r>
            <a:r>
              <a:rPr lang="en-US" dirty="0" smtClean="0"/>
              <a:t/>
            </a:r>
            <a:br>
              <a:rPr lang="en-US" dirty="0" smtClean="0"/>
            </a:br>
            <a:r>
              <a:rPr lang="en-US" dirty="0" smtClean="0"/>
              <a:t>Construction Completed</a:t>
            </a:r>
          </a:p>
          <a:p>
            <a:r>
              <a:rPr lang="en-US" sz="2000" b="1" dirty="0" smtClean="0">
                <a:solidFill>
                  <a:schemeClr val="tx1">
                    <a:lumMod val="65000"/>
                    <a:lumOff val="35000"/>
                  </a:schemeClr>
                </a:solidFill>
                <a:latin typeface="+mj-lt"/>
              </a:rPr>
              <a:t>June—August: </a:t>
            </a:r>
            <a:r>
              <a:rPr lang="en-US" sz="2000" dirty="0" smtClean="0"/>
              <a:t/>
            </a:r>
            <a:br>
              <a:rPr lang="en-US" sz="2000" dirty="0" smtClean="0"/>
            </a:br>
            <a:r>
              <a:rPr lang="en-US" sz="2000" dirty="0" smtClean="0"/>
              <a:t>Staff Training/Stock new hospital</a:t>
            </a:r>
          </a:p>
          <a:p>
            <a:r>
              <a:rPr lang="en-US" b="1" dirty="0" smtClean="0">
                <a:solidFill>
                  <a:schemeClr val="tx1">
                    <a:lumMod val="65000"/>
                    <a:lumOff val="35000"/>
                  </a:schemeClr>
                </a:solidFill>
                <a:latin typeface="+mj-lt"/>
              </a:rPr>
              <a:t>August:</a:t>
            </a:r>
            <a:r>
              <a:rPr lang="en-US" b="1" dirty="0">
                <a:solidFill>
                  <a:schemeClr val="tx1">
                    <a:lumMod val="65000"/>
                    <a:lumOff val="35000"/>
                  </a:schemeClr>
                </a:solidFill>
                <a:latin typeface="+mj-lt"/>
              </a:rPr>
              <a:t/>
            </a:r>
            <a:br>
              <a:rPr lang="en-US" b="1" dirty="0">
                <a:solidFill>
                  <a:schemeClr val="tx1">
                    <a:lumMod val="65000"/>
                    <a:lumOff val="35000"/>
                  </a:schemeClr>
                </a:solidFill>
                <a:latin typeface="+mj-lt"/>
              </a:rPr>
            </a:br>
            <a:r>
              <a:rPr lang="en-US" dirty="0" smtClean="0"/>
              <a:t>Celebrations</a:t>
            </a:r>
          </a:p>
          <a:p>
            <a:r>
              <a:rPr lang="en-US" b="1" dirty="0" smtClean="0">
                <a:solidFill>
                  <a:schemeClr val="tx1">
                    <a:lumMod val="65000"/>
                    <a:lumOff val="35000"/>
                  </a:schemeClr>
                </a:solidFill>
                <a:latin typeface="+mj-lt"/>
              </a:rPr>
              <a:t>August 25</a:t>
            </a:r>
            <a:r>
              <a:rPr lang="en-US" b="1" baseline="30000" dirty="0" smtClean="0">
                <a:solidFill>
                  <a:schemeClr val="tx1">
                    <a:lumMod val="65000"/>
                    <a:lumOff val="35000"/>
                  </a:schemeClr>
                </a:solidFill>
                <a:latin typeface="+mj-lt"/>
              </a:rPr>
              <a:t>th</a:t>
            </a:r>
            <a:r>
              <a:rPr lang="en-US" b="1" dirty="0" smtClean="0">
                <a:solidFill>
                  <a:schemeClr val="tx1">
                    <a:lumMod val="65000"/>
                    <a:lumOff val="35000"/>
                  </a:schemeClr>
                </a:solidFill>
                <a:latin typeface="+mj-lt"/>
              </a:rPr>
              <a:t>:</a:t>
            </a:r>
            <a:br>
              <a:rPr lang="en-US" b="1" dirty="0" smtClean="0">
                <a:solidFill>
                  <a:schemeClr val="tx1">
                    <a:lumMod val="65000"/>
                    <a:lumOff val="35000"/>
                  </a:schemeClr>
                </a:solidFill>
                <a:latin typeface="+mj-lt"/>
              </a:rPr>
            </a:br>
            <a:r>
              <a:rPr lang="en-US" dirty="0" smtClean="0"/>
              <a:t>Patient Move</a:t>
            </a:r>
          </a:p>
        </p:txBody>
      </p:sp>
      <p:pic>
        <p:nvPicPr>
          <p:cNvPr id="10" name="Picture 9" descr="Image 2_STL Cesar Chavez Overall View.jpg"/>
          <p:cNvPicPr>
            <a:picLocks noChangeAspect="1"/>
          </p:cNvPicPr>
          <p:nvPr/>
        </p:nvPicPr>
        <p:blipFill>
          <a:blip r:embed="rId3" cstate="print"/>
          <a:srcRect l="25394" t="20400" r="11543" b="16625"/>
          <a:stretch>
            <a:fillRect/>
          </a:stretch>
        </p:blipFill>
        <p:spPr>
          <a:xfrm>
            <a:off x="-3826" y="571326"/>
            <a:ext cx="4683608" cy="3872105"/>
          </a:xfrm>
          <a:prstGeom prst="rect">
            <a:avLst/>
          </a:prstGeom>
        </p:spPr>
      </p:pic>
      <p:sp>
        <p:nvSpPr>
          <p:cNvPr id="8" name="MB Loc"/>
          <p:cNvSpPr txBox="1"/>
          <p:nvPr/>
        </p:nvSpPr>
        <p:spPr>
          <a:xfrm>
            <a:off x="4797502" y="717866"/>
            <a:ext cx="3657600" cy="369332"/>
          </a:xfrm>
          <a:prstGeom prst="rect">
            <a:avLst/>
          </a:prstGeom>
          <a:noFill/>
        </p:spPr>
        <p:txBody>
          <a:bodyPr wrap="square" rtlCol="0">
            <a:spAutoFit/>
          </a:bodyPr>
          <a:lstStyle/>
          <a:p>
            <a:r>
              <a:rPr lang="en-US" sz="1800" dirty="0" smtClean="0">
                <a:solidFill>
                  <a:srgbClr val="524F50"/>
                </a:solidFill>
              </a:rPr>
              <a:t>Key Dates</a:t>
            </a:r>
            <a:endParaRPr lang="en-US" sz="1800" dirty="0">
              <a:solidFill>
                <a:srgbClr val="524F50"/>
              </a:solidFill>
            </a:endParaRPr>
          </a:p>
        </p:txBody>
      </p:sp>
    </p:spTree>
    <p:extLst>
      <p:ext uri="{BB962C8B-B14F-4D97-AF65-F5344CB8AC3E}">
        <p14:creationId xmlns:p14="http://schemas.microsoft.com/office/powerpoint/2010/main" val="75174907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 presetClass="exit" presetSubtype="8" accel="21000" decel="28000" fill="hold" grpId="0" nodeType="withEffect">
                                  <p:stCondLst>
                                    <p:cond delay="0"/>
                                  </p:stCondLst>
                                  <p:childTnLst>
                                    <p:anim calcmode="lin" valueType="num">
                                      <p:cBhvr additive="base">
                                        <p:cTn id="9" dur="800"/>
                                        <p:tgtEl>
                                          <p:spTgt spid="8"/>
                                        </p:tgtEl>
                                        <p:attrNameLst>
                                          <p:attrName>ppt_x</p:attrName>
                                        </p:attrNameLst>
                                      </p:cBhvr>
                                      <p:tavLst>
                                        <p:tav tm="0">
                                          <p:val>
                                            <p:strVal val="ppt_x"/>
                                          </p:val>
                                        </p:tav>
                                        <p:tav tm="100000">
                                          <p:val>
                                            <p:strVal val="0-ppt_w/2"/>
                                          </p:val>
                                        </p:tav>
                                      </p:tavLst>
                                    </p:anim>
                                    <p:anim calcmode="lin" valueType="num">
                                      <p:cBhvr additive="base">
                                        <p:cTn id="10" dur="800"/>
                                        <p:tgtEl>
                                          <p:spTgt spid="8"/>
                                        </p:tgtEl>
                                        <p:attrNameLst>
                                          <p:attrName>ppt_y</p:attrName>
                                        </p:attrNameLst>
                                      </p:cBhvr>
                                      <p:tavLst>
                                        <p:tav tm="0">
                                          <p:val>
                                            <p:strVal val="ppt_y"/>
                                          </p:val>
                                        </p:tav>
                                        <p:tav tm="100000">
                                          <p:val>
                                            <p:strVal val="ppt_y"/>
                                          </p:val>
                                        </p:tav>
                                      </p:tavLst>
                                    </p:anim>
                                    <p:set>
                                      <p:cBhvr>
                                        <p:cTn id="11" dur="1" fill="hold">
                                          <p:stCondLst>
                                            <p:cond delay="7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ric Gross Thrive">
      <a:majorFont>
        <a:latin typeface="Minion Pro"/>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ric Gross Thrive">
      <a:majorFont>
        <a:latin typeface="Minion Pro"/>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2700" cmpd="sng">
          <a:solidFill>
            <a:srgbClr val="008599"/>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50737</TotalTime>
  <Words>3396</Words>
  <Application>Microsoft Office PowerPoint</Application>
  <PresentationFormat>On-screen Show (16:9)</PresentationFormat>
  <Paragraphs>818</Paragraphs>
  <Slides>71</Slides>
  <Notes>69</Notes>
  <HiddenSlides>2</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71</vt:i4>
      </vt:variant>
    </vt:vector>
  </HeadingPairs>
  <TitlesOfParts>
    <vt:vector size="77" baseType="lpstr">
      <vt:lpstr>Arial</vt:lpstr>
      <vt:lpstr>Calibri</vt:lpstr>
      <vt:lpstr>Minion Pro</vt:lpstr>
      <vt:lpstr>Wingdings</vt:lpstr>
      <vt:lpstr>Office Theme</vt:lpstr>
      <vt:lpstr>Custom Design</vt:lpstr>
      <vt:lpstr>PowerPoint Presentation</vt:lpstr>
      <vt:lpstr>PowerPoint Presentation</vt:lpstr>
      <vt:lpstr>PowerPoint Presentation</vt:lpstr>
      <vt:lpstr>PowerPoint Presentation</vt:lpstr>
      <vt:lpstr>Our CPMC2020 Themes</vt:lpstr>
      <vt:lpstr>PowerPoint Presentation</vt:lpstr>
      <vt:lpstr>Mission Bernal Opening</vt:lpstr>
      <vt:lpstr>PowerPoint Presentation</vt:lpstr>
      <vt:lpstr>Mission Bernal</vt:lpstr>
      <vt:lpstr>Van Ness Campus</vt:lpstr>
      <vt:lpstr>PACIFIC HEIGHTS Outpatient Only</vt:lpstr>
      <vt:lpstr>Transition Timeline</vt:lpstr>
      <vt:lpstr>Service Locations</vt:lpstr>
      <vt:lpstr>Service Locations Inpatient</vt:lpstr>
      <vt:lpstr>Mission Bernal Sevice Locations</vt:lpstr>
      <vt:lpstr>Mission Bernal Sevice Locations</vt:lpstr>
      <vt:lpstr>Mission Bernal Sevice Locations</vt:lpstr>
      <vt:lpstr>27th Street</vt:lpstr>
      <vt:lpstr>Mission Bernal: Services I</vt:lpstr>
      <vt:lpstr>Mission Bernal: Services II</vt:lpstr>
      <vt:lpstr>Mission Bernal Auxiliary Buildings: I</vt:lpstr>
      <vt:lpstr>Mission Bernal Auxiliary Buildings: II</vt:lpstr>
      <vt:lpstr>Hey. No peeking</vt:lpstr>
      <vt:lpstr>Service Locations Inpatient</vt:lpstr>
      <vt:lpstr>PAC Inpatient</vt:lpstr>
      <vt:lpstr>PAC Outpatient and Ancillaries</vt:lpstr>
      <vt:lpstr>PAC Outpatient and Ancillaries</vt:lpstr>
      <vt:lpstr>CAL Inpatient</vt:lpstr>
      <vt:lpstr>CAL Outpatient and Ancillaries</vt:lpstr>
      <vt:lpstr>CAL Outpatient and Ancillaries</vt:lpstr>
      <vt:lpstr>Davies Inpatient</vt:lpstr>
      <vt:lpstr>Saint Luke’s Outpatient and Ancillaries</vt:lpstr>
      <vt:lpstr>Saint Luke’s Outpatient and Ancillaries</vt:lpstr>
      <vt:lpstr>Saint Luke’s Outpatient and Ancillaries</vt:lpstr>
      <vt:lpstr>Welcome Video Place holder</vt:lpstr>
      <vt:lpstr>PowerPoint Presentation</vt:lpstr>
      <vt:lpstr>PowerPoint Presentation</vt:lpstr>
      <vt:lpstr>HCAHPS Place holder</vt:lpstr>
      <vt:lpstr>PowerPoint Presentation</vt:lpstr>
      <vt:lpstr>Handwashing</vt:lpstr>
      <vt:lpstr>What’s going on with the Census?</vt:lpstr>
      <vt:lpstr>Solution?</vt:lpstr>
      <vt:lpstr>PowerPoint Presentation</vt:lpstr>
      <vt:lpstr>Your #1 (and #2) questions  about the new hospitals:</vt:lpstr>
      <vt:lpstr>Our commitment to the City</vt:lpstr>
      <vt:lpstr>What can you do right now?</vt:lpstr>
      <vt:lpstr>Starting Feb 2018: New Shuttle  Mission Bernal  to and from  24th St. BART</vt:lpstr>
      <vt:lpstr>Where will I park?</vt:lpstr>
      <vt:lpstr>PowerPoint Presentation</vt:lpstr>
      <vt:lpstr>PowerPoint Presentation</vt:lpstr>
      <vt:lpstr>PowerPoint Presentation</vt:lpstr>
      <vt:lpstr>Perspective</vt:lpstr>
      <vt:lpstr>Practical Tips</vt:lpstr>
      <vt:lpstr>How we are going to help you through the transition</vt:lpstr>
      <vt:lpstr>Training! Training! Training!</vt:lpstr>
      <vt:lpstr>Training Schedule: Mission Bernal</vt:lpstr>
      <vt:lpstr>More about training</vt:lpstr>
      <vt:lpstr>Tools you can use</vt:lpstr>
      <vt:lpstr>Wait! There’s more!</vt:lpstr>
      <vt:lpstr>Meet your Facility Specialists</vt:lpstr>
      <vt:lpstr>Fun and Celebrations</vt:lpstr>
      <vt:lpstr>CPMC Yearbook</vt:lpstr>
      <vt:lpstr>PowerPoint Presentation</vt:lpstr>
      <vt:lpstr>PowerPoint Presentation</vt:lpstr>
      <vt:lpstr>PowerPoint Presentation</vt:lpstr>
      <vt:lpstr>PowerPoint Presentation</vt:lpstr>
      <vt:lpstr>PowerPoint Presentation</vt:lpstr>
      <vt:lpstr>Our investment in the community</vt:lpstr>
      <vt:lpstr>De Marillac Academy</vt:lpstr>
      <vt:lpstr>Questions?</vt:lpstr>
      <vt:lpstr>Drawings!  Evaluation Form …and thank you!</vt:lpstr>
    </vt:vector>
  </TitlesOfParts>
  <Company>Aaron Rabideau</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 Gross Design</dc:creator>
  <cp:lastModifiedBy>Gross, Eric</cp:lastModifiedBy>
  <cp:revision>2161</cp:revision>
  <cp:lastPrinted>2017-08-03T20:38:07Z</cp:lastPrinted>
  <dcterms:created xsi:type="dcterms:W3CDTF">2013-10-17T20:28:19Z</dcterms:created>
  <dcterms:modified xsi:type="dcterms:W3CDTF">2018-02-03T00:44:26Z</dcterms:modified>
</cp:coreProperties>
</file>